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handoutMasterIdLst>
    <p:handoutMasterId r:id="rId25"/>
  </p:handoutMasterIdLst>
  <p:sldIdLst>
    <p:sldId id="256" r:id="rId2"/>
    <p:sldId id="353" r:id="rId3"/>
    <p:sldId id="286" r:id="rId4"/>
    <p:sldId id="358" r:id="rId5"/>
    <p:sldId id="355" r:id="rId6"/>
    <p:sldId id="357" r:id="rId7"/>
    <p:sldId id="360" r:id="rId8"/>
    <p:sldId id="362" r:id="rId9"/>
    <p:sldId id="363" r:id="rId10"/>
    <p:sldId id="366" r:id="rId11"/>
    <p:sldId id="370" r:id="rId12"/>
    <p:sldId id="369" r:id="rId13"/>
    <p:sldId id="367" r:id="rId14"/>
    <p:sldId id="368" r:id="rId15"/>
    <p:sldId id="324" r:id="rId16"/>
    <p:sldId id="389" r:id="rId17"/>
    <p:sldId id="373" r:id="rId18"/>
    <p:sldId id="331" r:id="rId19"/>
    <p:sldId id="381" r:id="rId20"/>
    <p:sldId id="382" r:id="rId21"/>
    <p:sldId id="383" r:id="rId22"/>
    <p:sldId id="384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C544A"/>
    <a:srgbClr val="FACB66"/>
    <a:srgbClr val="FFD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50" autoAdjust="0"/>
    <p:restoredTop sz="95376"/>
  </p:normalViewPr>
  <p:slideViewPr>
    <p:cSldViewPr snapToGrid="0" snapToObjects="1">
      <p:cViewPr varScale="1">
        <p:scale>
          <a:sx n="162" d="100"/>
          <a:sy n="162" d="100"/>
        </p:scale>
        <p:origin x="200" y="840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-1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8B-1E45-AA7E-2AE6ED3834DA}"/>
              </c:ext>
            </c:extLst>
          </c:dPt>
          <c:dLbls>
            <c:dLbl>
              <c:idx val="0"/>
              <c:layout>
                <c:manualLayout>
                  <c:x val="-7.5107419873837273E-3"/>
                  <c:y val="9.98611604113964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8B-1E45-AA7E-2AE6ED3834DA}"/>
                </c:ext>
              </c:extLst>
            </c:dLbl>
            <c:dLbl>
              <c:idx val="1"/>
              <c:layout>
                <c:manualLayout>
                  <c:x val="3.7553709936918637E-3"/>
                  <c:y val="9.62946903967037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8B-1E45-AA7E-2AE6ED3834DA}"/>
                </c:ext>
              </c:extLst>
            </c:dLbl>
            <c:dLbl>
              <c:idx val="2"/>
              <c:layout>
                <c:manualLayout>
                  <c:x val="0"/>
                  <c:y val="9.62946903967037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96-B64C-82C6-47CB5A95C4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Sheet1!$A$1:$C$1</c:f>
              <c:strCache>
                <c:ptCount val="3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55.8</c:v>
                </c:pt>
                <c:pt idx="1">
                  <c:v>58.7</c:v>
                </c:pt>
                <c:pt idx="2">
                  <c:v>60.9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8B-1E45-AA7E-2AE6ED3834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7"/>
        <c:overlap val="-99"/>
        <c:axId val="349604080"/>
        <c:axId val="349603520"/>
      </c:barChart>
      <c:catAx>
        <c:axId val="349604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603520"/>
        <c:crosses val="autoZero"/>
        <c:auto val="1"/>
        <c:lblAlgn val="ctr"/>
        <c:lblOffset val="100"/>
        <c:noMultiLvlLbl val="0"/>
      </c:catAx>
      <c:valAx>
        <c:axId val="349603520"/>
        <c:scaling>
          <c:orientation val="minMax"/>
          <c:max val="100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0"/>
        <c:majorTickMark val="in"/>
        <c:minorTickMark val="in"/>
        <c:tickLblPos val="low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604080"/>
        <c:crosses val="autoZero"/>
        <c:crossBetween val="between"/>
        <c:majorUnit val="10"/>
        <c:min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8B-1E45-AA7E-2AE6ED3834DA}"/>
              </c:ext>
            </c:extLst>
          </c:dPt>
          <c:dLbls>
            <c:dLbl>
              <c:idx val="0"/>
              <c:layout>
                <c:manualLayout>
                  <c:x val="-7.5107419873837273E-3"/>
                  <c:y val="9.98611604113964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8B-1E45-AA7E-2AE6ED3834DA}"/>
                </c:ext>
              </c:extLst>
            </c:dLbl>
            <c:dLbl>
              <c:idx val="1"/>
              <c:layout>
                <c:manualLayout>
                  <c:x val="3.7553709936918637E-3"/>
                  <c:y val="9.62946903967037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8B-1E45-AA7E-2AE6ED3834DA}"/>
                </c:ext>
              </c:extLst>
            </c:dLbl>
            <c:dLbl>
              <c:idx val="2"/>
              <c:layout>
                <c:manualLayout>
                  <c:x val="0"/>
                  <c:y val="9.27282203820110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4A-9E4E-819B-A110B2B0D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Sheet1!$A$1:$C$1</c:f>
              <c:strCache>
                <c:ptCount val="3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76.900000000000006</c:v>
                </c:pt>
                <c:pt idx="1">
                  <c:v>77.3</c:v>
                </c:pt>
                <c:pt idx="2">
                  <c:v>78.2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8B-1E45-AA7E-2AE6ED3834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7"/>
        <c:overlap val="-99"/>
        <c:axId val="349604080"/>
        <c:axId val="349603520"/>
      </c:barChart>
      <c:catAx>
        <c:axId val="349604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603520"/>
        <c:crosses val="autoZero"/>
        <c:auto val="1"/>
        <c:lblAlgn val="ctr"/>
        <c:lblOffset val="100"/>
        <c:noMultiLvlLbl val="0"/>
      </c:catAx>
      <c:valAx>
        <c:axId val="349603520"/>
        <c:scaling>
          <c:orientation val="minMax"/>
          <c:max val="100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0"/>
        <c:majorTickMark val="in"/>
        <c:minorTickMark val="in"/>
        <c:tickLblPos val="low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604080"/>
        <c:crosses val="autoZero"/>
        <c:crossBetween val="between"/>
        <c:majorUnit val="10"/>
        <c:min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638B-1E45-AA7E-2AE6ED3834DA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8B-1E45-AA7E-2AE6ED3834DA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8B-1E45-AA7E-2AE6ED3834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8B-1E45-AA7E-2AE6ED3834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8B-1E45-AA7E-2AE6ED3834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8B-1E45-AA7E-2AE6ED3834D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38B-1E45-AA7E-2AE6ED3834D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322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38B-1E45-AA7E-2AE6ED3834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38B-1E45-AA7E-2AE6ED383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53001712"/>
        <c:axId val="1352974768"/>
      </c:barChart>
      <c:catAx>
        <c:axId val="135300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/>
                </a:solidFill>
              </a:defRPr>
            </a:pPr>
            <a:endParaRPr lang="en-US"/>
          </a:p>
        </c:txPr>
        <c:crossAx val="1352974768"/>
        <c:crosses val="autoZero"/>
        <c:auto val="1"/>
        <c:lblAlgn val="ctr"/>
        <c:lblOffset val="100"/>
        <c:noMultiLvlLbl val="0"/>
      </c:catAx>
      <c:valAx>
        <c:axId val="1352974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/>
                </a:solidFill>
              </a:defRPr>
            </a:pPr>
            <a:endParaRPr lang="en-US"/>
          </a:p>
        </c:txPr>
        <c:crossAx val="1353001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 b="1"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D13A59-B528-1B48-AF33-7436A217C9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0B991D-7858-0D49-9F05-F39F10611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13E5B-F886-3342-8F25-2477064E3C8E}" type="datetimeFigureOut">
              <a:rPr lang="en-US" smtClean="0"/>
              <a:t>3/15/19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596AC-BDD2-5E47-A340-AC8FC72FE8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B412B4-DCE3-4142-AE5B-9EAC887522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EC439-DD5C-F54F-8DFB-BB8AFACB5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50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4435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6984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28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update to 2019 numbers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87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eed</a:t>
            </a:r>
            <a:r>
              <a:rPr lang="en-US" dirty="0"/>
              <a:t> to update with 2019 numbers and info. </a:t>
            </a:r>
          </a:p>
        </p:txBody>
      </p:sp>
    </p:spTree>
    <p:extLst>
      <p:ext uri="{BB962C8B-B14F-4D97-AF65-F5344CB8AC3E}">
        <p14:creationId xmlns:p14="http://schemas.microsoft.com/office/powerpoint/2010/main" val="3892690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36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58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86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63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33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75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10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55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50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54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26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47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564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9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22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78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transition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1000">
                <a:latin typeface="+mj-lt"/>
              </a:defRPr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>
                <a:latin typeface="+mn-lt"/>
              </a:defRPr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C9D43-D04E-C041-8F16-C42C697BE9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1808" y="4750991"/>
            <a:ext cx="2180492" cy="2180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53CF54-C0A0-E74A-BCF7-9B20F415B2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700" y="4703625"/>
            <a:ext cx="1427871" cy="393557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>
                <a:latin typeface="+mj-lt"/>
              </a:defRPr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</p:spTree>
  </p:cSld>
  <p:clrMapOvr>
    <a:masterClrMapping/>
  </p:clrMapOvr>
  <p:transition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latin typeface="+mn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20489-77C7-9749-BF34-A5F6406D98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1808" y="4750991"/>
            <a:ext cx="2180492" cy="2180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80E5B8-9298-F744-8C0E-A8DD8E8563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700" y="4703625"/>
            <a:ext cx="1427871" cy="393557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>
                <a:latin typeface="+mn-lt"/>
              </a:defRPr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>
                <a:latin typeface="+mn-lt"/>
              </a:defRPr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4FE4BA-CBB4-AC4A-A929-2959C0A7D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1808" y="4750991"/>
            <a:ext cx="2180492" cy="218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E7D46B-1536-2744-BC23-B2A809428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700" y="4703625"/>
            <a:ext cx="1427871" cy="393557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D3A3044-FBF2-6D4F-98F2-43D41082148D}"/>
              </a:ext>
            </a:extLst>
          </p:cNvPr>
          <p:cNvSpPr/>
          <p:nvPr userDrawn="1"/>
        </p:nvSpPr>
        <p:spPr>
          <a:xfrm>
            <a:off x="0" y="4593771"/>
            <a:ext cx="9144000" cy="559991"/>
          </a:xfrm>
          <a:prstGeom prst="rect">
            <a:avLst/>
          </a:prstGeom>
          <a:gradFill>
            <a:gsLst>
              <a:gs pos="0">
                <a:srgbClr val="FACB66">
                  <a:alpha val="46000"/>
                </a:srgbClr>
              </a:gs>
              <a:gs pos="51000">
                <a:schemeClr val="bg1">
                  <a:lumMod val="95000"/>
                  <a:alpha val="43000"/>
                </a:schemeClr>
              </a:gs>
              <a:gs pos="100000">
                <a:schemeClr val="tx1">
                  <a:lumMod val="90000"/>
                  <a:lumOff val="10000"/>
                  <a:alpha val="52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81954E-54EC-8F4E-9CF5-6112AD4342C1}"/>
              </a:ext>
            </a:extLst>
          </p:cNvPr>
          <p:cNvSpPr/>
          <p:nvPr userDrawn="1"/>
        </p:nvSpPr>
        <p:spPr>
          <a:xfrm>
            <a:off x="0" y="0"/>
            <a:ext cx="9144000" cy="805543"/>
          </a:xfrm>
          <a:prstGeom prst="rect">
            <a:avLst/>
          </a:prstGeom>
          <a:gradFill>
            <a:gsLst>
              <a:gs pos="0">
                <a:srgbClr val="FACB66">
                  <a:alpha val="46000"/>
                </a:srgbClr>
              </a:gs>
              <a:gs pos="51000">
                <a:schemeClr val="bg1">
                  <a:lumMod val="95000"/>
                  <a:alpha val="43000"/>
                </a:schemeClr>
              </a:gs>
              <a:gs pos="100000">
                <a:schemeClr val="tx1">
                  <a:lumMod val="90000"/>
                  <a:lumOff val="10000"/>
                  <a:alpha val="52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hape 26"/>
          <p:cNvSpPr txBox="1">
            <a:spLocks noGrp="1"/>
          </p:cNvSpPr>
          <p:nvPr>
            <p:ph type="title" hasCustomPrompt="1"/>
          </p:nvPr>
        </p:nvSpPr>
        <p:spPr>
          <a:xfrm>
            <a:off x="311700" y="107401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dirty="0"/>
              <a:t>Header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DC049-B664-5247-87B1-18877FC3F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1808" y="4750991"/>
            <a:ext cx="2180492" cy="2180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1406DE-8EA2-594B-8E71-93C22B68AC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700" y="4703625"/>
            <a:ext cx="1427871" cy="393557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>
                <a:latin typeface="+mj-lt"/>
              </a:defRPr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>
                <a:latin typeface="+mn-lt"/>
              </a:defRPr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B48F89-D844-8941-B5AC-DD86FFCF7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1808" y="4750991"/>
            <a:ext cx="2180492" cy="2180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6AF7E9-1F6C-264B-9FD8-94E50A41C3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700" y="4703625"/>
            <a:ext cx="1427871" cy="393557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>
                <a:latin typeface="+mj-lt"/>
              </a:defRPr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24D5A-2B42-2647-8AA8-52AC1467B5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1808" y="4750991"/>
            <a:ext cx="2180492" cy="2180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E6847C-C97A-144B-9FD9-5864AC7C47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700" y="4703625"/>
            <a:ext cx="1427871" cy="393557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>
                <a:latin typeface="+mj-lt"/>
              </a:defRPr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>
                <a:latin typeface="+mn-l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>
                <a:latin typeface="+mn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EAC004-6E11-1044-BAF7-471719FAD3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1808" y="4750991"/>
            <a:ext cx="2180492" cy="2180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D4B1DD-115C-4A4B-99AC-492ECD0F10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700" y="4703625"/>
            <a:ext cx="1427871" cy="393557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61E82-B186-4548-A010-919724F8F9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1808" y="4750991"/>
            <a:ext cx="2180492" cy="21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20731"/>
      </p:ext>
    </p:extLst>
  </p:cSld>
  <p:clrMapOvr>
    <a:masterClrMapping/>
  </p:clrMapOvr>
  <p:transition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7FB7C0-E36E-0248-9F4C-1C0E24230B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40000"/>
          </a:blip>
          <a:srcRect t="157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0" r:id="rId9"/>
    <p:sldLayoutId id="2147483657" r:id="rId10"/>
    <p:sldLayoutId id="2147483658" r:id="rId11"/>
  </p:sldLayoutIdLst>
  <p:transition>
    <p:push dir="d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71FD94-DA47-9148-B16A-39CBA5924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210"/>
            <a:ext cx="9144000" cy="4069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3D5CFA3-333F-174E-9B56-DE9A4D44D47B}"/>
              </a:ext>
            </a:extLst>
          </p:cNvPr>
          <p:cNvSpPr txBox="1">
            <a:spLocks/>
          </p:cNvSpPr>
          <p:nvPr/>
        </p:nvSpPr>
        <p:spPr>
          <a:xfrm>
            <a:off x="1755984" y="1817836"/>
            <a:ext cx="2960398" cy="104644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4000" b="1" dirty="0">
                <a:solidFill>
                  <a:schemeClr val="tx1"/>
                </a:solidFill>
                <a:latin typeface="+mj-lt"/>
              </a:rPr>
              <a:t>76.9%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U.S. seniors who matched got one of their top three choices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C98F3F-A2BD-574E-A680-630FB1EB24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8369136"/>
              </p:ext>
            </p:extLst>
          </p:nvPr>
        </p:nvGraphicFramePr>
        <p:xfrm>
          <a:off x="5094514" y="1008095"/>
          <a:ext cx="3381823" cy="3560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Freeform 45">
            <a:extLst>
              <a:ext uri="{FF2B5EF4-FFF2-40B4-BE49-F238E27FC236}">
                <a16:creationId xmlns:a16="http://schemas.microsoft.com/office/drawing/2014/main" id="{9D134B8F-9221-0C4F-A6C7-534749E5291E}"/>
              </a:ext>
            </a:extLst>
          </p:cNvPr>
          <p:cNvSpPr>
            <a:spLocks noEditPoints="1"/>
          </p:cNvSpPr>
          <p:nvPr/>
        </p:nvSpPr>
        <p:spPr bwMode="auto">
          <a:xfrm>
            <a:off x="748671" y="1817836"/>
            <a:ext cx="846895" cy="84689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B7A2F02-56DF-E347-89F7-490AF56E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2019 National Match Statistics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5B229F-003A-0347-8744-834FAB442E80}"/>
              </a:ext>
            </a:extLst>
          </p:cNvPr>
          <p:cNvSpPr txBox="1"/>
          <p:nvPr/>
        </p:nvSpPr>
        <p:spPr>
          <a:xfrm>
            <a:off x="2149279" y="2994639"/>
            <a:ext cx="2375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+mn-lt"/>
              </a:rPr>
              <a:t>77.3% in 2018</a:t>
            </a:r>
          </a:p>
        </p:txBody>
      </p:sp>
      <p:sp>
        <p:nvSpPr>
          <p:cNvPr id="16" name="Flowchart: Off-page Connector 67">
            <a:extLst>
              <a:ext uri="{FF2B5EF4-FFF2-40B4-BE49-F238E27FC236}">
                <a16:creationId xmlns:a16="http://schemas.microsoft.com/office/drawing/2014/main" id="{12CE7164-7EBD-D044-919C-31773911FBBE}"/>
              </a:ext>
            </a:extLst>
          </p:cNvPr>
          <p:cNvSpPr/>
          <p:nvPr/>
        </p:nvSpPr>
        <p:spPr>
          <a:xfrm rot="16200000">
            <a:off x="1815490" y="2996844"/>
            <a:ext cx="288969" cy="378608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5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9" grpId="0" uiExpand="1">
        <p:bldSub>
          <a:bldChart bld="category" animBg="0"/>
        </p:bldSub>
      </p:bldGraphic>
      <p:bldP spid="10" grpId="0" animBg="1"/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3D5CFA3-333F-174E-9B56-DE9A4D44D47B}"/>
              </a:ext>
            </a:extLst>
          </p:cNvPr>
          <p:cNvSpPr txBox="1">
            <a:spLocks/>
          </p:cNvSpPr>
          <p:nvPr/>
        </p:nvSpPr>
        <p:spPr>
          <a:xfrm>
            <a:off x="1045730" y="1499271"/>
            <a:ext cx="1724979" cy="21544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First Rank: 50.0%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53DE3B7-E499-DD45-B45D-F6A837F3D52D}"/>
              </a:ext>
            </a:extLst>
          </p:cNvPr>
          <p:cNvSpPr txBox="1">
            <a:spLocks/>
          </p:cNvSpPr>
          <p:nvPr/>
        </p:nvSpPr>
        <p:spPr>
          <a:xfrm>
            <a:off x="1045729" y="2063940"/>
            <a:ext cx="1724979" cy="21544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400" b="1" dirty="0">
                <a:solidFill>
                  <a:schemeClr val="accent3"/>
                </a:solidFill>
                <a:latin typeface="+mn-lt"/>
              </a:rPr>
              <a:t>Second Rank: 16.2%</a:t>
            </a:r>
            <a:endParaRPr lang="en-US" sz="14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D083618-7C29-A04A-A1D3-5EC159E56E16}"/>
              </a:ext>
            </a:extLst>
          </p:cNvPr>
          <p:cNvSpPr txBox="1">
            <a:spLocks/>
          </p:cNvSpPr>
          <p:nvPr/>
        </p:nvSpPr>
        <p:spPr>
          <a:xfrm>
            <a:off x="1045728" y="2680377"/>
            <a:ext cx="1724979" cy="21544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400" b="1" dirty="0">
                <a:solidFill>
                  <a:schemeClr val="accent2"/>
                </a:solidFill>
                <a:latin typeface="+mn-lt"/>
              </a:rPr>
              <a:t>Third Rank: 10.7%</a:t>
            </a:r>
            <a:endParaRPr lang="en-US"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7306EF6-B6EB-6945-831C-1D1FDED7EB3C}"/>
              </a:ext>
            </a:extLst>
          </p:cNvPr>
          <p:cNvSpPr txBox="1">
            <a:spLocks/>
          </p:cNvSpPr>
          <p:nvPr/>
        </p:nvSpPr>
        <p:spPr>
          <a:xfrm>
            <a:off x="1045728" y="3296814"/>
            <a:ext cx="1724979" cy="21544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400" b="1" dirty="0">
                <a:solidFill>
                  <a:schemeClr val="accent1"/>
                </a:solidFill>
                <a:latin typeface="+mn-lt"/>
              </a:rPr>
              <a:t>Fourth Rank: 6.9%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C98F3F-A2BD-574E-A680-630FB1EB24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3602727"/>
              </p:ext>
            </p:extLst>
          </p:nvPr>
        </p:nvGraphicFramePr>
        <p:xfrm>
          <a:off x="4367586" y="1054100"/>
          <a:ext cx="4504298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Freeform 45">
            <a:extLst>
              <a:ext uri="{FF2B5EF4-FFF2-40B4-BE49-F238E27FC236}">
                <a16:creationId xmlns:a16="http://schemas.microsoft.com/office/drawing/2014/main" id="{9D134B8F-9221-0C4F-A6C7-534749E5291E}"/>
              </a:ext>
            </a:extLst>
          </p:cNvPr>
          <p:cNvSpPr>
            <a:spLocks noEditPoints="1"/>
          </p:cNvSpPr>
          <p:nvPr/>
        </p:nvSpPr>
        <p:spPr bwMode="auto">
          <a:xfrm>
            <a:off x="677719" y="1451509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85A6C7E2-8760-CE45-A7C6-B2E9F4CB06D3}"/>
              </a:ext>
            </a:extLst>
          </p:cNvPr>
          <p:cNvSpPr>
            <a:spLocks noEditPoints="1"/>
          </p:cNvSpPr>
          <p:nvPr/>
        </p:nvSpPr>
        <p:spPr bwMode="auto">
          <a:xfrm>
            <a:off x="677719" y="2016178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6765C787-A007-1747-9C9C-D9723EA3C4D2}"/>
              </a:ext>
            </a:extLst>
          </p:cNvPr>
          <p:cNvSpPr>
            <a:spLocks noEditPoints="1"/>
          </p:cNvSpPr>
          <p:nvPr/>
        </p:nvSpPr>
        <p:spPr bwMode="auto">
          <a:xfrm>
            <a:off x="677719" y="2633848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E3FB437D-EFD9-D04C-9780-4A074DB79D4E}"/>
              </a:ext>
            </a:extLst>
          </p:cNvPr>
          <p:cNvSpPr>
            <a:spLocks noEditPoints="1"/>
          </p:cNvSpPr>
          <p:nvPr/>
        </p:nvSpPr>
        <p:spPr bwMode="auto">
          <a:xfrm>
            <a:off x="677719" y="3251518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B7A2F02-56DF-E347-89F7-490AF56E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2019 National Match Statistics by Rank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5B4EA84-ED0B-5844-8B5D-AEEE4AD99DB1}"/>
              </a:ext>
            </a:extLst>
          </p:cNvPr>
          <p:cNvSpPr txBox="1">
            <a:spLocks/>
          </p:cNvSpPr>
          <p:nvPr/>
        </p:nvSpPr>
        <p:spPr>
          <a:xfrm>
            <a:off x="1045728" y="3869188"/>
            <a:ext cx="1724979" cy="21544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&gt; Fourth Rank: 16.2%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Freeform 45">
            <a:extLst>
              <a:ext uri="{FF2B5EF4-FFF2-40B4-BE49-F238E27FC236}">
                <a16:creationId xmlns:a16="http://schemas.microsoft.com/office/drawing/2014/main" id="{D49B82E1-38E4-B948-95FC-70AF3782C075}"/>
              </a:ext>
            </a:extLst>
          </p:cNvPr>
          <p:cNvSpPr>
            <a:spLocks noEditPoints="1"/>
          </p:cNvSpPr>
          <p:nvPr/>
        </p:nvSpPr>
        <p:spPr bwMode="auto">
          <a:xfrm>
            <a:off x="677719" y="3823892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7" name="Title 13">
            <a:extLst>
              <a:ext uri="{FF2B5EF4-FFF2-40B4-BE49-F238E27FC236}">
                <a16:creationId xmlns:a16="http://schemas.microsoft.com/office/drawing/2014/main" id="{DB49DA1B-DFF1-F849-B1B2-498696B69E23}"/>
              </a:ext>
            </a:extLst>
          </p:cNvPr>
          <p:cNvSpPr txBox="1">
            <a:spLocks/>
          </p:cNvSpPr>
          <p:nvPr/>
        </p:nvSpPr>
        <p:spPr>
          <a:xfrm>
            <a:off x="606507" y="782766"/>
            <a:ext cx="3965493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algn="l"/>
            <a:r>
              <a:rPr lang="en-US" sz="2000" b="1" dirty="0"/>
              <a:t>U.S. Senior Matched Applicants</a:t>
            </a:r>
          </a:p>
        </p:txBody>
      </p:sp>
    </p:spTree>
    <p:extLst>
      <p:ext uri="{BB962C8B-B14F-4D97-AF65-F5344CB8AC3E}">
        <p14:creationId xmlns:p14="http://schemas.microsoft.com/office/powerpoint/2010/main" val="6155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Graphic spid="9" grpId="0">
        <p:bldAsOne/>
      </p:bldGraphic>
      <p:bldP spid="10" grpId="0" animBg="1"/>
      <p:bldP spid="11" grpId="0" animBg="1"/>
      <p:bldP spid="12" grpId="0" animBg="1"/>
      <p:bldP spid="13" grpId="0" animBg="1"/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EABE8AEC-8ABA-9A49-B704-CACC2393D5B1}"/>
              </a:ext>
            </a:extLst>
          </p:cNvPr>
          <p:cNvSpPr txBox="1"/>
          <p:nvPr/>
        </p:nvSpPr>
        <p:spPr>
          <a:xfrm>
            <a:off x="41557" y="3216325"/>
            <a:ext cx="274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+mj-lt"/>
              </a:rPr>
              <a:t>States Represented</a:t>
            </a:r>
          </a:p>
        </p:txBody>
      </p:sp>
      <p:sp>
        <p:nvSpPr>
          <p:cNvPr id="22" name="Sev01">
            <a:extLst>
              <a:ext uri="{FF2B5EF4-FFF2-40B4-BE49-F238E27FC236}">
                <a16:creationId xmlns:a16="http://schemas.microsoft.com/office/drawing/2014/main" id="{DA13A638-E724-9644-8CE7-F2499C4464C5}"/>
              </a:ext>
            </a:extLst>
          </p:cNvPr>
          <p:cNvSpPr/>
          <p:nvPr/>
        </p:nvSpPr>
        <p:spPr>
          <a:xfrm>
            <a:off x="573591" y="1436730"/>
            <a:ext cx="1681930" cy="168192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B3E530-E0C5-D14E-B37E-25D1EF1CC87C}"/>
              </a:ext>
            </a:extLst>
          </p:cNvPr>
          <p:cNvSpPr txBox="1"/>
          <p:nvPr/>
        </p:nvSpPr>
        <p:spPr>
          <a:xfrm>
            <a:off x="2467091" y="3539681"/>
            <a:ext cx="2016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Michigan: 152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16183305-B20E-6342-8FA8-9BFB01E0A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15955"/>
            <a:ext cx="8520600" cy="572700"/>
          </a:xfrm>
        </p:spPr>
        <p:txBody>
          <a:bodyPr/>
          <a:lstStyle/>
          <a:p>
            <a:r>
              <a:rPr lang="en-US" b="1" dirty="0"/>
              <a:t>2019 WSU Numbers by State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51462B2-3D5F-5F44-9C47-0C8C77C55CCF}"/>
              </a:ext>
            </a:extLst>
          </p:cNvPr>
          <p:cNvSpPr txBox="1">
            <a:spLocks/>
          </p:cNvSpPr>
          <p:nvPr/>
        </p:nvSpPr>
        <p:spPr>
          <a:xfrm>
            <a:off x="430203" y="1723696"/>
            <a:ext cx="1961794" cy="11079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7200" b="1" dirty="0">
                <a:solidFill>
                  <a:schemeClr val="accent1"/>
                </a:solidFill>
                <a:latin typeface="+mn-lt"/>
              </a:rPr>
              <a:t>29</a:t>
            </a:r>
            <a:endParaRPr lang="en-US" sz="7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6E0D529-7E7F-9D4B-8E32-1EF837D36731}"/>
              </a:ext>
            </a:extLst>
          </p:cNvPr>
          <p:cNvSpPr txBox="1">
            <a:spLocks/>
          </p:cNvSpPr>
          <p:nvPr/>
        </p:nvSpPr>
        <p:spPr>
          <a:xfrm>
            <a:off x="3749631" y="858677"/>
            <a:ext cx="3897728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2000" b="1" dirty="0">
                <a:solidFill>
                  <a:schemeClr val="accent1"/>
                </a:solidFill>
                <a:latin typeface="+mn-lt"/>
              </a:rPr>
              <a:t>Top 5 States 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6FB1A8-A929-0242-9A3D-CA72930CDE8F}"/>
              </a:ext>
            </a:extLst>
          </p:cNvPr>
          <p:cNvCxnSpPr>
            <a:cxnSpLocks/>
          </p:cNvCxnSpPr>
          <p:nvPr/>
        </p:nvCxnSpPr>
        <p:spPr>
          <a:xfrm flipH="1">
            <a:off x="2447028" y="906079"/>
            <a:ext cx="1" cy="345460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CB505B0-5983-48FD-91BC-91FCA323BF26}"/>
              </a:ext>
            </a:extLst>
          </p:cNvPr>
          <p:cNvSpPr txBox="1"/>
          <p:nvPr/>
        </p:nvSpPr>
        <p:spPr>
          <a:xfrm>
            <a:off x="285256" y="3632111"/>
            <a:ext cx="2227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rgbClr val="0C544A"/>
                </a:solidFill>
                <a:latin typeface="+mn-lt"/>
              </a:rPr>
              <a:t>1 Province: Ontario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6CF337-07EB-2847-BCA3-134C7DEAB619}"/>
              </a:ext>
            </a:extLst>
          </p:cNvPr>
          <p:cNvGrpSpPr/>
          <p:nvPr/>
        </p:nvGrpSpPr>
        <p:grpSpPr>
          <a:xfrm>
            <a:off x="2722921" y="1878969"/>
            <a:ext cx="1545788" cy="1545788"/>
            <a:chOff x="2971937" y="1327552"/>
            <a:chExt cx="1209747" cy="1209747"/>
          </a:xfrm>
        </p:grpSpPr>
        <p:sp>
          <p:nvSpPr>
            <p:cNvPr id="24" name="Sev02">
              <a:extLst>
                <a:ext uri="{FF2B5EF4-FFF2-40B4-BE49-F238E27FC236}">
                  <a16:creationId xmlns:a16="http://schemas.microsoft.com/office/drawing/2014/main" id="{0E93A8BF-A6B1-E843-A2B7-156FBA525071}"/>
                </a:ext>
              </a:extLst>
            </p:cNvPr>
            <p:cNvSpPr/>
            <p:nvPr/>
          </p:nvSpPr>
          <p:spPr>
            <a:xfrm>
              <a:off x="2971937" y="1327552"/>
              <a:ext cx="1209747" cy="1209747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accent2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32051A1-67B8-6D49-A905-CB0D3CDA3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6369" y="1371668"/>
              <a:ext cx="910526" cy="1081250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63E3EC8-63D2-8247-9712-204167300C3F}"/>
              </a:ext>
            </a:extLst>
          </p:cNvPr>
          <p:cNvSpPr txBox="1"/>
          <p:nvPr/>
        </p:nvSpPr>
        <p:spPr>
          <a:xfrm>
            <a:off x="4812316" y="2534109"/>
            <a:ext cx="1131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Illinois: 17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B6C856D-A7C4-9449-8EB4-D20F0B945CB0}"/>
              </a:ext>
            </a:extLst>
          </p:cNvPr>
          <p:cNvGrpSpPr/>
          <p:nvPr/>
        </p:nvGrpSpPr>
        <p:grpSpPr>
          <a:xfrm>
            <a:off x="4812316" y="1389140"/>
            <a:ext cx="1131935" cy="1131935"/>
            <a:chOff x="5008643" y="1327552"/>
            <a:chExt cx="1209747" cy="1209747"/>
          </a:xfrm>
        </p:grpSpPr>
        <p:sp>
          <p:nvSpPr>
            <p:cNvPr id="26" name="Sev03">
              <a:extLst>
                <a:ext uri="{FF2B5EF4-FFF2-40B4-BE49-F238E27FC236}">
                  <a16:creationId xmlns:a16="http://schemas.microsoft.com/office/drawing/2014/main" id="{FD3E08CB-3286-E041-B576-D4DC097CA887}"/>
                </a:ext>
              </a:extLst>
            </p:cNvPr>
            <p:cNvSpPr/>
            <p:nvPr/>
          </p:nvSpPr>
          <p:spPr>
            <a:xfrm>
              <a:off x="5008643" y="1327552"/>
              <a:ext cx="1209747" cy="1209747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3">
                    <a:lumMod val="50000"/>
                  </a:schemeClr>
                </a:solidFill>
                <a:latin typeface="FontAwesome" pitchFamily="2" charset="0"/>
                <a:cs typeface="+mj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F396774-EF96-DC41-BEA4-507DA4EBE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6084" y="1411639"/>
              <a:ext cx="911714" cy="1082660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1C1E68F-2C32-774C-9102-2EDB29C3E6AA}"/>
              </a:ext>
            </a:extLst>
          </p:cNvPr>
          <p:cNvSpPr txBox="1"/>
          <p:nvPr/>
        </p:nvSpPr>
        <p:spPr>
          <a:xfrm>
            <a:off x="7071762" y="2534109"/>
            <a:ext cx="1151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Ohio:12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781B18-C6D6-0E46-8E3A-CBA9A7BEA0F1}"/>
              </a:ext>
            </a:extLst>
          </p:cNvPr>
          <p:cNvGrpSpPr/>
          <p:nvPr/>
        </p:nvGrpSpPr>
        <p:grpSpPr>
          <a:xfrm>
            <a:off x="7071762" y="1389140"/>
            <a:ext cx="1151193" cy="1151193"/>
            <a:chOff x="6995968" y="1327552"/>
            <a:chExt cx="1209747" cy="1209747"/>
          </a:xfrm>
        </p:grpSpPr>
        <p:sp>
          <p:nvSpPr>
            <p:cNvPr id="28" name="Sev04">
              <a:extLst>
                <a:ext uri="{FF2B5EF4-FFF2-40B4-BE49-F238E27FC236}">
                  <a16:creationId xmlns:a16="http://schemas.microsoft.com/office/drawing/2014/main" id="{A9FCFE71-E0D6-594E-9B5E-0B6A5C01AD3C}"/>
                </a:ext>
              </a:extLst>
            </p:cNvPr>
            <p:cNvSpPr/>
            <p:nvPr/>
          </p:nvSpPr>
          <p:spPr>
            <a:xfrm>
              <a:off x="6995968" y="1327552"/>
              <a:ext cx="1209747" cy="1209747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4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11401DA-3895-BC40-8785-0FBB30946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72657" y="1452067"/>
              <a:ext cx="856368" cy="1016938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98D95D0-0F6A-4042-B623-B621CF354C08}"/>
              </a:ext>
            </a:extLst>
          </p:cNvPr>
          <p:cNvSpPr txBox="1"/>
          <p:nvPr/>
        </p:nvSpPr>
        <p:spPr>
          <a:xfrm>
            <a:off x="6992805" y="4157607"/>
            <a:ext cx="13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New York: 11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241D8E-A77A-2349-A33D-F917E1F7D6C8}"/>
              </a:ext>
            </a:extLst>
          </p:cNvPr>
          <p:cNvGrpSpPr/>
          <p:nvPr/>
        </p:nvGrpSpPr>
        <p:grpSpPr>
          <a:xfrm>
            <a:off x="7091020" y="3044970"/>
            <a:ext cx="1131935" cy="1149416"/>
            <a:chOff x="3966698" y="2902228"/>
            <a:chExt cx="1209747" cy="1228430"/>
          </a:xfrm>
        </p:grpSpPr>
        <p:sp>
          <p:nvSpPr>
            <p:cNvPr id="34" name="Sev02">
              <a:extLst>
                <a:ext uri="{FF2B5EF4-FFF2-40B4-BE49-F238E27FC236}">
                  <a16:creationId xmlns:a16="http://schemas.microsoft.com/office/drawing/2014/main" id="{ADBC8093-3452-4140-A58A-D5B5BE567560}"/>
                </a:ext>
              </a:extLst>
            </p:cNvPr>
            <p:cNvSpPr/>
            <p:nvPr/>
          </p:nvSpPr>
          <p:spPr>
            <a:xfrm>
              <a:off x="3966698" y="2902228"/>
              <a:ext cx="1209747" cy="120974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accent2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28B26C-BAFE-3548-8BDF-B53B42776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06305" y="2914659"/>
              <a:ext cx="1023999" cy="1215999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7161BEE-C3DB-5543-9C5C-723F2B8145C3}"/>
              </a:ext>
            </a:extLst>
          </p:cNvPr>
          <p:cNvSpPr txBox="1"/>
          <p:nvPr/>
        </p:nvSpPr>
        <p:spPr>
          <a:xfrm>
            <a:off x="4713650" y="4157607"/>
            <a:ext cx="1329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California: 17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818D24-AB22-0D41-A8FC-F4A13EF2B121}"/>
              </a:ext>
            </a:extLst>
          </p:cNvPr>
          <p:cNvGrpSpPr/>
          <p:nvPr/>
        </p:nvGrpSpPr>
        <p:grpSpPr>
          <a:xfrm>
            <a:off x="4812316" y="3044970"/>
            <a:ext cx="1143511" cy="1145062"/>
            <a:chOff x="6995968" y="1327552"/>
            <a:chExt cx="1209747" cy="1209747"/>
          </a:xfrm>
        </p:grpSpPr>
        <p:sp>
          <p:nvSpPr>
            <p:cNvPr id="32" name="Sev04">
              <a:extLst>
                <a:ext uri="{FF2B5EF4-FFF2-40B4-BE49-F238E27FC236}">
                  <a16:creationId xmlns:a16="http://schemas.microsoft.com/office/drawing/2014/main" id="{19E142DE-4D5C-F043-94DA-E3A9F79238F6}"/>
                </a:ext>
              </a:extLst>
            </p:cNvPr>
            <p:cNvSpPr/>
            <p:nvPr/>
          </p:nvSpPr>
          <p:spPr>
            <a:xfrm>
              <a:off x="6995968" y="1327552"/>
              <a:ext cx="1209747" cy="1209747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4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CE2CE1B-930A-1246-B08E-0FF820A21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72657" y="1468370"/>
              <a:ext cx="856368" cy="984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490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15" grpId="0"/>
      <p:bldP spid="16" grpId="0"/>
      <p:bldP spid="2" grpId="0"/>
      <p:bldP spid="25" grpId="0"/>
      <p:bldP spid="27" grpId="0"/>
      <p:bldP spid="20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EABE8AEC-8ABA-9A49-B704-CACC2393D5B1}"/>
              </a:ext>
            </a:extLst>
          </p:cNvPr>
          <p:cNvSpPr txBox="1"/>
          <p:nvPr/>
        </p:nvSpPr>
        <p:spPr>
          <a:xfrm>
            <a:off x="427010" y="2930043"/>
            <a:ext cx="1975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+mj-lt"/>
              </a:rPr>
              <a:t>Specialties Represented</a:t>
            </a:r>
          </a:p>
        </p:txBody>
      </p:sp>
      <p:sp>
        <p:nvSpPr>
          <p:cNvPr id="22" name="Sev01">
            <a:extLst>
              <a:ext uri="{FF2B5EF4-FFF2-40B4-BE49-F238E27FC236}">
                <a16:creationId xmlns:a16="http://schemas.microsoft.com/office/drawing/2014/main" id="{DA13A638-E724-9644-8CE7-F2499C4464C5}"/>
              </a:ext>
            </a:extLst>
          </p:cNvPr>
          <p:cNvSpPr/>
          <p:nvPr/>
        </p:nvSpPr>
        <p:spPr>
          <a:xfrm>
            <a:off x="670650" y="1335579"/>
            <a:ext cx="1487812" cy="148781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B3E530-E0C5-D14E-B37E-25D1EF1CC87C}"/>
              </a:ext>
            </a:extLst>
          </p:cNvPr>
          <p:cNvSpPr txBox="1"/>
          <p:nvPr/>
        </p:nvSpPr>
        <p:spPr>
          <a:xfrm>
            <a:off x="2568688" y="2772622"/>
            <a:ext cx="2016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+mn-lt"/>
              </a:rPr>
              <a:t>Internal</a:t>
            </a:r>
            <a:br>
              <a:rPr lang="en-US" sz="2000" b="1" dirty="0">
                <a:solidFill>
                  <a:schemeClr val="accent2"/>
                </a:solidFill>
                <a:latin typeface="+mn-lt"/>
              </a:rPr>
            </a:br>
            <a:r>
              <a:rPr lang="en-US" sz="2000" b="1" dirty="0">
                <a:solidFill>
                  <a:schemeClr val="accent2"/>
                </a:solidFill>
                <a:latin typeface="+mn-lt"/>
              </a:rPr>
              <a:t>Medicine</a:t>
            </a:r>
          </a:p>
        </p:txBody>
      </p:sp>
      <p:sp>
        <p:nvSpPr>
          <p:cNvPr id="24" name="Sev02">
            <a:extLst>
              <a:ext uri="{FF2B5EF4-FFF2-40B4-BE49-F238E27FC236}">
                <a16:creationId xmlns:a16="http://schemas.microsoft.com/office/drawing/2014/main" id="{0E93A8BF-A6B1-E843-A2B7-156FBA525071}"/>
              </a:ext>
            </a:extLst>
          </p:cNvPr>
          <p:cNvSpPr/>
          <p:nvPr/>
        </p:nvSpPr>
        <p:spPr>
          <a:xfrm>
            <a:off x="2971938" y="1474610"/>
            <a:ext cx="1209747" cy="120974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3E3EC8-63D2-8247-9712-204167300C3F}"/>
              </a:ext>
            </a:extLst>
          </p:cNvPr>
          <p:cNvSpPr txBox="1"/>
          <p:nvPr/>
        </p:nvSpPr>
        <p:spPr>
          <a:xfrm>
            <a:off x="4613621" y="2772622"/>
            <a:ext cx="1999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3"/>
                </a:solidFill>
                <a:latin typeface="+mn-lt"/>
              </a:rPr>
              <a:t>Family</a:t>
            </a:r>
            <a:br>
              <a:rPr lang="en-US" sz="2000" b="1" dirty="0">
                <a:solidFill>
                  <a:schemeClr val="accent3"/>
                </a:solidFill>
                <a:latin typeface="+mn-lt"/>
              </a:rPr>
            </a:br>
            <a:r>
              <a:rPr lang="en-US" sz="2000" b="1" dirty="0">
                <a:solidFill>
                  <a:schemeClr val="accent3"/>
                </a:solidFill>
                <a:latin typeface="+mn-lt"/>
              </a:rPr>
              <a:t>Medicine</a:t>
            </a:r>
          </a:p>
        </p:txBody>
      </p:sp>
      <p:sp>
        <p:nvSpPr>
          <p:cNvPr id="26" name="Sev03">
            <a:extLst>
              <a:ext uri="{FF2B5EF4-FFF2-40B4-BE49-F238E27FC236}">
                <a16:creationId xmlns:a16="http://schemas.microsoft.com/office/drawing/2014/main" id="{FD3E08CB-3286-E041-B576-D4DC097CA887}"/>
              </a:ext>
            </a:extLst>
          </p:cNvPr>
          <p:cNvSpPr/>
          <p:nvPr/>
        </p:nvSpPr>
        <p:spPr>
          <a:xfrm>
            <a:off x="5008644" y="1474610"/>
            <a:ext cx="1209747" cy="1209747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3">
                  <a:lumMod val="50000"/>
                </a:schemeClr>
              </a:solidFill>
              <a:latin typeface="FontAwesome" pitchFamily="2" charset="0"/>
              <a:cs typeface="+mj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C1E68F-2C32-774C-9102-2EDB29C3E6AA}"/>
              </a:ext>
            </a:extLst>
          </p:cNvPr>
          <p:cNvSpPr txBox="1"/>
          <p:nvPr/>
        </p:nvSpPr>
        <p:spPr>
          <a:xfrm>
            <a:off x="6642101" y="2772622"/>
            <a:ext cx="1917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Emergency</a:t>
            </a:r>
            <a:b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Medicine</a:t>
            </a:r>
          </a:p>
        </p:txBody>
      </p:sp>
      <p:sp>
        <p:nvSpPr>
          <p:cNvPr id="28" name="Sev04">
            <a:extLst>
              <a:ext uri="{FF2B5EF4-FFF2-40B4-BE49-F238E27FC236}">
                <a16:creationId xmlns:a16="http://schemas.microsoft.com/office/drawing/2014/main" id="{A9FCFE71-E0D6-594E-9B5E-0B6A5C01AD3C}"/>
              </a:ext>
            </a:extLst>
          </p:cNvPr>
          <p:cNvSpPr/>
          <p:nvPr/>
        </p:nvSpPr>
        <p:spPr>
          <a:xfrm>
            <a:off x="6995969" y="1474610"/>
            <a:ext cx="1209747" cy="120974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4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16183305-B20E-6342-8FA8-9BFB01E0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2019 WSU Numbers by Specialty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51462B2-3D5F-5F44-9C47-0C8C77C55CCF}"/>
              </a:ext>
            </a:extLst>
          </p:cNvPr>
          <p:cNvSpPr txBox="1">
            <a:spLocks/>
          </p:cNvSpPr>
          <p:nvPr/>
        </p:nvSpPr>
        <p:spPr>
          <a:xfrm>
            <a:off x="789724" y="1555472"/>
            <a:ext cx="1249662" cy="101566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6600" b="1" dirty="0">
                <a:solidFill>
                  <a:schemeClr val="accent1"/>
                </a:solidFill>
                <a:latin typeface="+mn-lt"/>
              </a:rPr>
              <a:t>26</a:t>
            </a:r>
            <a:endParaRPr lang="en-US" sz="6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6E0D529-7E7F-9D4B-8E32-1EF837D36731}"/>
              </a:ext>
            </a:extLst>
          </p:cNvPr>
          <p:cNvSpPr txBox="1">
            <a:spLocks/>
          </p:cNvSpPr>
          <p:nvPr/>
        </p:nvSpPr>
        <p:spPr>
          <a:xfrm>
            <a:off x="3576811" y="860497"/>
            <a:ext cx="3897728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2800" b="1" dirty="0">
                <a:solidFill>
                  <a:schemeClr val="accent1"/>
                </a:solidFill>
                <a:latin typeface="+mn-lt"/>
              </a:rPr>
              <a:t>Top 3 Specialties 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6FB1A8-A929-0242-9A3D-CA72930CDE8F}"/>
              </a:ext>
            </a:extLst>
          </p:cNvPr>
          <p:cNvCxnSpPr>
            <a:cxnSpLocks/>
          </p:cNvCxnSpPr>
          <p:nvPr/>
        </p:nvCxnSpPr>
        <p:spPr>
          <a:xfrm flipH="1">
            <a:off x="2568687" y="1156582"/>
            <a:ext cx="1" cy="345460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FEF0AB9-0DD3-4755-A46A-BF4AC003376F}"/>
              </a:ext>
            </a:extLst>
          </p:cNvPr>
          <p:cNvSpPr txBox="1"/>
          <p:nvPr/>
        </p:nvSpPr>
        <p:spPr>
          <a:xfrm>
            <a:off x="3360654" y="3716433"/>
            <a:ext cx="3937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2010-present: Same</a:t>
            </a:r>
          </a:p>
        </p:txBody>
      </p:sp>
      <p:sp>
        <p:nvSpPr>
          <p:cNvPr id="39" name="Flowchart: Off-page Connector 67">
            <a:extLst>
              <a:ext uri="{FF2B5EF4-FFF2-40B4-BE49-F238E27FC236}">
                <a16:creationId xmlns:a16="http://schemas.microsoft.com/office/drawing/2014/main" id="{A453AD4E-8E86-4DB2-8791-1123928DC48C}"/>
              </a:ext>
            </a:extLst>
          </p:cNvPr>
          <p:cNvSpPr/>
          <p:nvPr/>
        </p:nvSpPr>
        <p:spPr>
          <a:xfrm rot="16200000">
            <a:off x="3081737" y="3753998"/>
            <a:ext cx="241466" cy="316369"/>
          </a:xfrm>
          <a:prstGeom prst="flowChartOffpage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79A6E01-506C-4043-B8F0-24B48F8F7A2B}"/>
              </a:ext>
            </a:extLst>
          </p:cNvPr>
          <p:cNvSpPr txBox="1"/>
          <p:nvPr/>
        </p:nvSpPr>
        <p:spPr>
          <a:xfrm>
            <a:off x="3360654" y="4160781"/>
            <a:ext cx="661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% of class in top three - 2019: 34.19%, 2018: 48.16%</a:t>
            </a:r>
          </a:p>
        </p:txBody>
      </p:sp>
      <p:sp>
        <p:nvSpPr>
          <p:cNvPr id="41" name="Flowchart: Off-page Connector 67">
            <a:extLst>
              <a:ext uri="{FF2B5EF4-FFF2-40B4-BE49-F238E27FC236}">
                <a16:creationId xmlns:a16="http://schemas.microsoft.com/office/drawing/2014/main" id="{EB4A1B1E-5B79-4125-8422-9F9E74FAEDE1}"/>
              </a:ext>
            </a:extLst>
          </p:cNvPr>
          <p:cNvSpPr/>
          <p:nvPr/>
        </p:nvSpPr>
        <p:spPr>
          <a:xfrm rot="16200000">
            <a:off x="3081738" y="4203888"/>
            <a:ext cx="241466" cy="316369"/>
          </a:xfrm>
          <a:prstGeom prst="flowChartOffpage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5EC250-51B1-45CC-A023-3517789E8434}"/>
              </a:ext>
            </a:extLst>
          </p:cNvPr>
          <p:cNvGrpSpPr/>
          <p:nvPr/>
        </p:nvGrpSpPr>
        <p:grpSpPr>
          <a:xfrm>
            <a:off x="7263837" y="1839561"/>
            <a:ext cx="727465" cy="474449"/>
            <a:chOff x="7363152" y="1960609"/>
            <a:chExt cx="411163" cy="268159"/>
          </a:xfrm>
        </p:grpSpPr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3FEA9FF1-CCBC-4116-9EE9-A76D219CCB96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7363152" y="1960609"/>
              <a:ext cx="411163" cy="231775"/>
            </a:xfrm>
            <a:custGeom>
              <a:avLst/>
              <a:gdLst/>
              <a:ahLst/>
              <a:cxnLst>
                <a:cxn ang="0">
                  <a:pos x="128" y="7"/>
                </a:cxn>
                <a:cxn ang="0">
                  <a:pos x="53" y="7"/>
                </a:cxn>
                <a:cxn ang="0">
                  <a:pos x="53" y="7"/>
                </a:cxn>
                <a:cxn ang="0">
                  <a:pos x="46" y="0"/>
                </a:cxn>
                <a:cxn ang="0">
                  <a:pos x="39" y="7"/>
                </a:cxn>
                <a:cxn ang="0">
                  <a:pos x="39" y="7"/>
                </a:cxn>
                <a:cxn ang="0">
                  <a:pos x="34" y="7"/>
                </a:cxn>
                <a:cxn ang="0">
                  <a:pos x="7" y="29"/>
                </a:cxn>
                <a:cxn ang="0">
                  <a:pos x="0" y="59"/>
                </a:cxn>
                <a:cxn ang="0">
                  <a:pos x="15" y="79"/>
                </a:cxn>
                <a:cxn ang="0">
                  <a:pos x="15" y="77"/>
                </a:cxn>
                <a:cxn ang="0">
                  <a:pos x="30" y="61"/>
                </a:cxn>
                <a:cxn ang="0">
                  <a:pos x="46" y="77"/>
                </a:cxn>
                <a:cxn ang="0">
                  <a:pos x="45" y="80"/>
                </a:cxn>
                <a:cxn ang="0">
                  <a:pos x="93" y="80"/>
                </a:cxn>
                <a:cxn ang="0">
                  <a:pos x="92" y="77"/>
                </a:cxn>
                <a:cxn ang="0">
                  <a:pos x="108" y="61"/>
                </a:cxn>
                <a:cxn ang="0">
                  <a:pos x="123" y="77"/>
                </a:cxn>
                <a:cxn ang="0">
                  <a:pos x="123" y="80"/>
                </a:cxn>
                <a:cxn ang="0">
                  <a:pos x="142" y="59"/>
                </a:cxn>
                <a:cxn ang="0">
                  <a:pos x="142" y="29"/>
                </a:cxn>
                <a:cxn ang="0">
                  <a:pos x="128" y="7"/>
                </a:cxn>
                <a:cxn ang="0">
                  <a:pos x="45" y="40"/>
                </a:cxn>
                <a:cxn ang="0">
                  <a:pos x="16" y="40"/>
                </a:cxn>
                <a:cxn ang="0">
                  <a:pos x="19" y="25"/>
                </a:cxn>
                <a:cxn ang="0">
                  <a:pos x="20" y="22"/>
                </a:cxn>
                <a:cxn ang="0">
                  <a:pos x="30" y="16"/>
                </a:cxn>
                <a:cxn ang="0">
                  <a:pos x="45" y="16"/>
                </a:cxn>
                <a:cxn ang="0">
                  <a:pos x="45" y="40"/>
                </a:cxn>
                <a:cxn ang="0">
                  <a:pos x="104" y="46"/>
                </a:cxn>
                <a:cxn ang="0">
                  <a:pos x="91" y="46"/>
                </a:cxn>
                <a:cxn ang="0">
                  <a:pos x="91" y="60"/>
                </a:cxn>
                <a:cxn ang="0">
                  <a:pos x="78" y="60"/>
                </a:cxn>
                <a:cxn ang="0">
                  <a:pos x="78" y="46"/>
                </a:cxn>
                <a:cxn ang="0">
                  <a:pos x="65" y="46"/>
                </a:cxn>
                <a:cxn ang="0">
                  <a:pos x="65" y="33"/>
                </a:cxn>
                <a:cxn ang="0">
                  <a:pos x="78" y="33"/>
                </a:cxn>
                <a:cxn ang="0">
                  <a:pos x="78" y="20"/>
                </a:cxn>
                <a:cxn ang="0">
                  <a:pos x="91" y="20"/>
                </a:cxn>
                <a:cxn ang="0">
                  <a:pos x="91" y="33"/>
                </a:cxn>
                <a:cxn ang="0">
                  <a:pos x="104" y="33"/>
                </a:cxn>
                <a:cxn ang="0">
                  <a:pos x="104" y="46"/>
                </a:cxn>
                <a:cxn ang="0">
                  <a:pos x="104" y="46"/>
                </a:cxn>
                <a:cxn ang="0">
                  <a:pos x="104" y="46"/>
                </a:cxn>
              </a:cxnLst>
              <a:rect l="0" t="0" r="r" b="b"/>
              <a:pathLst>
                <a:path w="142" h="80">
                  <a:moveTo>
                    <a:pt x="128" y="7"/>
                  </a:move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3"/>
                    <a:pt x="50" y="0"/>
                    <a:pt x="46" y="0"/>
                  </a:cubicBezTo>
                  <a:cubicBezTo>
                    <a:pt x="42" y="0"/>
                    <a:pt x="39" y="3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22" y="7"/>
                    <a:pt x="12" y="13"/>
                    <a:pt x="7" y="2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8"/>
                    <a:pt x="6" y="76"/>
                    <a:pt x="15" y="79"/>
                  </a:cubicBezTo>
                  <a:cubicBezTo>
                    <a:pt x="15" y="78"/>
                    <a:pt x="15" y="77"/>
                    <a:pt x="15" y="77"/>
                  </a:cubicBezTo>
                  <a:cubicBezTo>
                    <a:pt x="15" y="68"/>
                    <a:pt x="22" y="61"/>
                    <a:pt x="30" y="61"/>
                  </a:cubicBezTo>
                  <a:cubicBezTo>
                    <a:pt x="39" y="61"/>
                    <a:pt x="46" y="68"/>
                    <a:pt x="46" y="77"/>
                  </a:cubicBezTo>
                  <a:cubicBezTo>
                    <a:pt x="46" y="78"/>
                    <a:pt x="46" y="79"/>
                    <a:pt x="45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2" y="79"/>
                    <a:pt x="92" y="78"/>
                    <a:pt x="92" y="77"/>
                  </a:cubicBezTo>
                  <a:cubicBezTo>
                    <a:pt x="92" y="68"/>
                    <a:pt x="99" y="61"/>
                    <a:pt x="108" y="61"/>
                  </a:cubicBezTo>
                  <a:cubicBezTo>
                    <a:pt x="116" y="61"/>
                    <a:pt x="123" y="68"/>
                    <a:pt x="123" y="77"/>
                  </a:cubicBezTo>
                  <a:cubicBezTo>
                    <a:pt x="123" y="78"/>
                    <a:pt x="123" y="79"/>
                    <a:pt x="123" y="80"/>
                  </a:cubicBezTo>
                  <a:cubicBezTo>
                    <a:pt x="134" y="79"/>
                    <a:pt x="142" y="70"/>
                    <a:pt x="142" y="59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17"/>
                    <a:pt x="140" y="7"/>
                    <a:pt x="128" y="7"/>
                  </a:cubicBezTo>
                  <a:close/>
                  <a:moveTo>
                    <a:pt x="45" y="40"/>
                  </a:moveTo>
                  <a:cubicBezTo>
                    <a:pt x="16" y="40"/>
                    <a:pt x="16" y="40"/>
                    <a:pt x="16" y="40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4"/>
                    <a:pt x="20" y="22"/>
                  </a:cubicBezTo>
                  <a:cubicBezTo>
                    <a:pt x="22" y="15"/>
                    <a:pt x="30" y="16"/>
                    <a:pt x="30" y="16"/>
                  </a:cubicBezTo>
                  <a:cubicBezTo>
                    <a:pt x="45" y="16"/>
                    <a:pt x="45" y="16"/>
                    <a:pt x="45" y="16"/>
                  </a:cubicBezTo>
                  <a:lnTo>
                    <a:pt x="45" y="40"/>
                  </a:lnTo>
                  <a:close/>
                  <a:moveTo>
                    <a:pt x="104" y="46"/>
                  </a:moveTo>
                  <a:cubicBezTo>
                    <a:pt x="91" y="46"/>
                    <a:pt x="91" y="46"/>
                    <a:pt x="91" y="46"/>
                  </a:cubicBezTo>
                  <a:cubicBezTo>
                    <a:pt x="91" y="60"/>
                    <a:pt x="91" y="60"/>
                    <a:pt x="91" y="60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104" y="33"/>
                    <a:pt x="104" y="33"/>
                    <a:pt x="104" y="33"/>
                  </a:cubicBezTo>
                  <a:lnTo>
                    <a:pt x="104" y="46"/>
                  </a:lnTo>
                  <a:close/>
                  <a:moveTo>
                    <a:pt x="104" y="46"/>
                  </a:moveTo>
                  <a:cubicBezTo>
                    <a:pt x="104" y="46"/>
                    <a:pt x="104" y="46"/>
                    <a:pt x="104" y="46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584E8D7A-95C9-4F31-B547-1123909E0610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7652078" y="2158918"/>
              <a:ext cx="69850" cy="69850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12" y="24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4" y="12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9"/>
                    <a:pt x="19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41CD7C18-1F69-4068-AFF6-EC82FC18223E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7423478" y="2158918"/>
              <a:ext cx="73025" cy="69850"/>
            </a:xfrm>
            <a:custGeom>
              <a:avLst/>
              <a:gdLst/>
              <a:ahLst/>
              <a:cxnLst>
                <a:cxn ang="0">
                  <a:pos x="25" y="12"/>
                </a:cxn>
                <a:cxn ang="0">
                  <a:pos x="12" y="24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25" y="12"/>
                </a:cxn>
                <a:cxn ang="0">
                  <a:pos x="25" y="12"/>
                </a:cxn>
                <a:cxn ang="0">
                  <a:pos x="25" y="12"/>
                </a:cxn>
              </a:cxnLst>
              <a:rect l="0" t="0" r="r" b="b"/>
              <a:pathLst>
                <a:path w="25" h="24">
                  <a:moveTo>
                    <a:pt x="25" y="12"/>
                  </a:moveTo>
                  <a:cubicBezTo>
                    <a:pt x="25" y="19"/>
                    <a:pt x="19" y="24"/>
                    <a:pt x="12" y="24"/>
                  </a:cubicBez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5" y="5"/>
                    <a:pt x="25" y="12"/>
                  </a:cubicBezTo>
                  <a:close/>
                  <a:moveTo>
                    <a:pt x="25" y="12"/>
                  </a:moveTo>
                  <a:cubicBezTo>
                    <a:pt x="25" y="12"/>
                    <a:pt x="25" y="12"/>
                    <a:pt x="25" y="12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FFB9FEA-B27F-4DF8-A2B3-BFA43463D22E}"/>
              </a:ext>
            </a:extLst>
          </p:cNvPr>
          <p:cNvGrpSpPr/>
          <p:nvPr/>
        </p:nvGrpSpPr>
        <p:grpSpPr>
          <a:xfrm>
            <a:off x="5322642" y="1840946"/>
            <a:ext cx="592534" cy="459637"/>
            <a:chOff x="5322642" y="1840946"/>
            <a:chExt cx="592534" cy="459637"/>
          </a:xfrm>
        </p:grpSpPr>
        <p:sp>
          <p:nvSpPr>
            <p:cNvPr id="48" name="Freeform 51">
              <a:extLst>
                <a:ext uri="{FF2B5EF4-FFF2-40B4-BE49-F238E27FC236}">
                  <a16:creationId xmlns:a16="http://schemas.microsoft.com/office/drawing/2014/main" id="{64E35E79-6344-4094-B137-20F244EFB1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6040" y="1889860"/>
              <a:ext cx="289136" cy="409338"/>
            </a:xfrm>
            <a:custGeom>
              <a:avLst/>
              <a:gdLst/>
              <a:ahLst/>
              <a:cxnLst>
                <a:cxn ang="0">
                  <a:pos x="30" y="24"/>
                </a:cxn>
                <a:cxn ang="0">
                  <a:pos x="30" y="54"/>
                </a:cxn>
                <a:cxn ang="0">
                  <a:pos x="26" y="58"/>
                </a:cxn>
                <a:cxn ang="0">
                  <a:pos x="22" y="54"/>
                </a:cxn>
                <a:cxn ang="0">
                  <a:pos x="22" y="40"/>
                </a:cxn>
                <a:cxn ang="0">
                  <a:pos x="19" y="40"/>
                </a:cxn>
                <a:cxn ang="0">
                  <a:pos x="19" y="54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24"/>
                </a:cxn>
                <a:cxn ang="0">
                  <a:pos x="1" y="14"/>
                </a:cxn>
                <a:cxn ang="0">
                  <a:pos x="1" y="9"/>
                </a:cxn>
                <a:cxn ang="0">
                  <a:pos x="6" y="9"/>
                </a:cxn>
                <a:cxn ang="0">
                  <a:pos x="14" y="17"/>
                </a:cxn>
                <a:cxn ang="0">
                  <a:pos x="27" y="17"/>
                </a:cxn>
                <a:cxn ang="0">
                  <a:pos x="35" y="9"/>
                </a:cxn>
                <a:cxn ang="0">
                  <a:pos x="40" y="9"/>
                </a:cxn>
                <a:cxn ang="0">
                  <a:pos x="40" y="14"/>
                </a:cxn>
                <a:cxn ang="0">
                  <a:pos x="30" y="24"/>
                </a:cxn>
                <a:cxn ang="0">
                  <a:pos x="21" y="16"/>
                </a:cxn>
                <a:cxn ang="0">
                  <a:pos x="13" y="8"/>
                </a:cxn>
                <a:cxn ang="0">
                  <a:pos x="21" y="0"/>
                </a:cxn>
                <a:cxn ang="0">
                  <a:pos x="29" y="8"/>
                </a:cxn>
                <a:cxn ang="0">
                  <a:pos x="21" y="16"/>
                </a:cxn>
              </a:cxnLst>
              <a:rect l="0" t="0" r="r" b="b"/>
              <a:pathLst>
                <a:path w="41" h="58">
                  <a:moveTo>
                    <a:pt x="30" y="24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30" y="56"/>
                    <a:pt x="28" y="58"/>
                    <a:pt x="26" y="58"/>
                  </a:cubicBezTo>
                  <a:cubicBezTo>
                    <a:pt x="24" y="58"/>
                    <a:pt x="22" y="56"/>
                    <a:pt x="22" y="5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6"/>
                    <a:pt x="18" y="58"/>
                    <a:pt x="15" y="58"/>
                  </a:cubicBezTo>
                  <a:cubicBezTo>
                    <a:pt x="13" y="58"/>
                    <a:pt x="11" y="56"/>
                    <a:pt x="11" y="5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0"/>
                    <a:pt x="1" y="9"/>
                  </a:cubicBezTo>
                  <a:cubicBezTo>
                    <a:pt x="2" y="8"/>
                    <a:pt x="5" y="8"/>
                    <a:pt x="6" y="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7" y="8"/>
                    <a:pt x="39" y="8"/>
                    <a:pt x="40" y="9"/>
                  </a:cubicBezTo>
                  <a:cubicBezTo>
                    <a:pt x="41" y="10"/>
                    <a:pt x="41" y="13"/>
                    <a:pt x="40" y="14"/>
                  </a:cubicBezTo>
                  <a:lnTo>
                    <a:pt x="30" y="24"/>
                  </a:lnTo>
                  <a:close/>
                  <a:moveTo>
                    <a:pt x="21" y="16"/>
                  </a:moveTo>
                  <a:cubicBezTo>
                    <a:pt x="16" y="16"/>
                    <a:pt x="13" y="12"/>
                    <a:pt x="13" y="8"/>
                  </a:cubicBezTo>
                  <a:cubicBezTo>
                    <a:pt x="13" y="4"/>
                    <a:pt x="16" y="0"/>
                    <a:pt x="21" y="0"/>
                  </a:cubicBezTo>
                  <a:cubicBezTo>
                    <a:pt x="25" y="0"/>
                    <a:pt x="29" y="4"/>
                    <a:pt x="29" y="8"/>
                  </a:cubicBezTo>
                  <a:cubicBezTo>
                    <a:pt x="29" y="12"/>
                    <a:pt x="25" y="16"/>
                    <a:pt x="21" y="1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232653A2-C679-4BF7-9FCD-DF1C774282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2642" y="1840946"/>
              <a:ext cx="324665" cy="459637"/>
            </a:xfrm>
            <a:custGeom>
              <a:avLst/>
              <a:gdLst/>
              <a:ahLst/>
              <a:cxnLst>
                <a:cxn ang="0">
                  <a:pos x="30" y="24"/>
                </a:cxn>
                <a:cxn ang="0">
                  <a:pos x="30" y="54"/>
                </a:cxn>
                <a:cxn ang="0">
                  <a:pos x="26" y="58"/>
                </a:cxn>
                <a:cxn ang="0">
                  <a:pos x="22" y="54"/>
                </a:cxn>
                <a:cxn ang="0">
                  <a:pos x="22" y="40"/>
                </a:cxn>
                <a:cxn ang="0">
                  <a:pos x="19" y="40"/>
                </a:cxn>
                <a:cxn ang="0">
                  <a:pos x="19" y="54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24"/>
                </a:cxn>
                <a:cxn ang="0">
                  <a:pos x="1" y="14"/>
                </a:cxn>
                <a:cxn ang="0">
                  <a:pos x="1" y="9"/>
                </a:cxn>
                <a:cxn ang="0">
                  <a:pos x="6" y="9"/>
                </a:cxn>
                <a:cxn ang="0">
                  <a:pos x="14" y="17"/>
                </a:cxn>
                <a:cxn ang="0">
                  <a:pos x="27" y="17"/>
                </a:cxn>
                <a:cxn ang="0">
                  <a:pos x="35" y="9"/>
                </a:cxn>
                <a:cxn ang="0">
                  <a:pos x="40" y="9"/>
                </a:cxn>
                <a:cxn ang="0">
                  <a:pos x="40" y="14"/>
                </a:cxn>
                <a:cxn ang="0">
                  <a:pos x="30" y="24"/>
                </a:cxn>
                <a:cxn ang="0">
                  <a:pos x="21" y="16"/>
                </a:cxn>
                <a:cxn ang="0">
                  <a:pos x="13" y="8"/>
                </a:cxn>
                <a:cxn ang="0">
                  <a:pos x="21" y="0"/>
                </a:cxn>
                <a:cxn ang="0">
                  <a:pos x="29" y="8"/>
                </a:cxn>
                <a:cxn ang="0">
                  <a:pos x="21" y="16"/>
                </a:cxn>
              </a:cxnLst>
              <a:rect l="0" t="0" r="r" b="b"/>
              <a:pathLst>
                <a:path w="41" h="58">
                  <a:moveTo>
                    <a:pt x="30" y="24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30" y="56"/>
                    <a:pt x="28" y="58"/>
                    <a:pt x="26" y="58"/>
                  </a:cubicBezTo>
                  <a:cubicBezTo>
                    <a:pt x="24" y="58"/>
                    <a:pt x="22" y="56"/>
                    <a:pt x="22" y="5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6"/>
                    <a:pt x="18" y="58"/>
                    <a:pt x="15" y="58"/>
                  </a:cubicBezTo>
                  <a:cubicBezTo>
                    <a:pt x="13" y="58"/>
                    <a:pt x="11" y="56"/>
                    <a:pt x="11" y="5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0"/>
                    <a:pt x="1" y="9"/>
                  </a:cubicBezTo>
                  <a:cubicBezTo>
                    <a:pt x="2" y="8"/>
                    <a:pt x="5" y="8"/>
                    <a:pt x="6" y="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7" y="8"/>
                    <a:pt x="39" y="8"/>
                    <a:pt x="40" y="9"/>
                  </a:cubicBezTo>
                  <a:cubicBezTo>
                    <a:pt x="41" y="10"/>
                    <a:pt x="41" y="13"/>
                    <a:pt x="40" y="14"/>
                  </a:cubicBezTo>
                  <a:lnTo>
                    <a:pt x="30" y="24"/>
                  </a:lnTo>
                  <a:close/>
                  <a:moveTo>
                    <a:pt x="21" y="16"/>
                  </a:moveTo>
                  <a:cubicBezTo>
                    <a:pt x="16" y="16"/>
                    <a:pt x="13" y="12"/>
                    <a:pt x="13" y="8"/>
                  </a:cubicBezTo>
                  <a:cubicBezTo>
                    <a:pt x="13" y="4"/>
                    <a:pt x="16" y="0"/>
                    <a:pt x="21" y="0"/>
                  </a:cubicBezTo>
                  <a:cubicBezTo>
                    <a:pt x="25" y="0"/>
                    <a:pt x="29" y="4"/>
                    <a:pt x="29" y="8"/>
                  </a:cubicBezTo>
                  <a:cubicBezTo>
                    <a:pt x="29" y="12"/>
                    <a:pt x="25" y="16"/>
                    <a:pt x="21" y="1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7F769F5-3093-5B43-B6BF-330686721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865" y="1639354"/>
            <a:ext cx="699892" cy="90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5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15" grpId="0"/>
      <p:bldP spid="16" grpId="0"/>
      <p:bldP spid="30" grpId="0"/>
      <p:bldP spid="39" grpId="0" animBg="1"/>
      <p:bldP spid="40" grpId="0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0">
            <a:extLst>
              <a:ext uri="{FF2B5EF4-FFF2-40B4-BE49-F238E27FC236}">
                <a16:creationId xmlns:a16="http://schemas.microsoft.com/office/drawing/2014/main" id="{94BEB3A6-B2E9-F845-A5F5-A9387197E6FE}"/>
              </a:ext>
            </a:extLst>
          </p:cNvPr>
          <p:cNvSpPr txBox="1">
            <a:spLocks/>
          </p:cNvSpPr>
          <p:nvPr/>
        </p:nvSpPr>
        <p:spPr>
          <a:xfrm>
            <a:off x="311700" y="146227"/>
            <a:ext cx="8520600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800" b="1" dirty="0">
                <a:solidFill>
                  <a:schemeClr val="tx1"/>
                </a:solidFill>
              </a:rPr>
              <a:t>2019 Specialty Placements at a Glance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2FC3E7E-193B-F044-ADC1-2185BB1AEECE}"/>
              </a:ext>
            </a:extLst>
          </p:cNvPr>
          <p:cNvSpPr txBox="1">
            <a:spLocks/>
          </p:cNvSpPr>
          <p:nvPr/>
        </p:nvSpPr>
        <p:spPr>
          <a:xfrm>
            <a:off x="2579818" y="783400"/>
            <a:ext cx="3897728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2000" b="1" dirty="0">
                <a:solidFill>
                  <a:schemeClr val="accent1"/>
                </a:solidFill>
                <a:latin typeface="+mn-lt"/>
              </a:rPr>
              <a:t>Top Specialties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88269E0-4D09-7A46-A66F-070E85F25BDD}"/>
              </a:ext>
            </a:extLst>
          </p:cNvPr>
          <p:cNvSpPr txBox="1">
            <a:spLocks/>
          </p:cNvSpPr>
          <p:nvPr/>
        </p:nvSpPr>
        <p:spPr>
          <a:xfrm>
            <a:off x="676165" y="1438047"/>
            <a:ext cx="1818190" cy="46782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C544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Internal Medicine: 41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kern="1200" dirty="0">
                <a:solidFill>
                  <a:srgbClr val="0C544A"/>
                </a:solidFill>
                <a:latin typeface="+mn-lt"/>
                <a:ea typeface="+mn-ea"/>
                <a:cs typeface="+mn-cs"/>
              </a:rPr>
              <a:t>2018: 55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0C544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5EBE463A-B6E4-464D-9C69-04739F3CDE88}"/>
              </a:ext>
            </a:extLst>
          </p:cNvPr>
          <p:cNvSpPr txBox="1">
            <a:spLocks/>
          </p:cNvSpPr>
          <p:nvPr/>
        </p:nvSpPr>
        <p:spPr>
          <a:xfrm>
            <a:off x="676165" y="2103782"/>
            <a:ext cx="2082493" cy="46782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Emergency Medicine: 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2018: 42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EF718AB5-377D-5743-A818-3244D500B304}"/>
              </a:ext>
            </a:extLst>
          </p:cNvPr>
          <p:cNvSpPr txBox="1">
            <a:spLocks/>
          </p:cNvSpPr>
          <p:nvPr/>
        </p:nvSpPr>
        <p:spPr>
          <a:xfrm>
            <a:off x="676165" y="2769517"/>
            <a:ext cx="1749646" cy="46782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Family Medicine: 25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2018: 47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C8E1753B-2375-F14E-8CC4-01DB7A13D65B}"/>
              </a:ext>
            </a:extLst>
          </p:cNvPr>
          <p:cNvSpPr txBox="1">
            <a:spLocks/>
          </p:cNvSpPr>
          <p:nvPr/>
        </p:nvSpPr>
        <p:spPr>
          <a:xfrm>
            <a:off x="676165" y="3435253"/>
            <a:ext cx="2132892" cy="46782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Diagnostic Radiology: 18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2018: 8</a:t>
            </a: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5AC67932-ADA1-734B-96AD-D6CEE069D6B9}"/>
              </a:ext>
            </a:extLst>
          </p:cNvPr>
          <p:cNvSpPr txBox="1">
            <a:spLocks/>
          </p:cNvSpPr>
          <p:nvPr/>
        </p:nvSpPr>
        <p:spPr>
          <a:xfrm>
            <a:off x="3689187" y="1438047"/>
            <a:ext cx="1227003" cy="46782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1" kern="1200" dirty="0">
                <a:solidFill>
                  <a:srgbClr val="0C544A"/>
                </a:solidFill>
                <a:latin typeface="+mn-lt"/>
                <a:ea typeface="+mn-ea"/>
                <a:cs typeface="+mn-cs"/>
              </a:rPr>
              <a:t>Psychiatry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C544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18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C544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2018: 7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4D4E1A72-A31F-4A4F-AB70-748FEFC63804}"/>
              </a:ext>
            </a:extLst>
          </p:cNvPr>
          <p:cNvSpPr txBox="1">
            <a:spLocks/>
          </p:cNvSpPr>
          <p:nvPr/>
        </p:nvSpPr>
        <p:spPr>
          <a:xfrm>
            <a:off x="3689187" y="2103782"/>
            <a:ext cx="1721433" cy="46782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Surgery: 17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2018: 14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039F2907-A1EC-C145-8639-2189FEBE5551}"/>
              </a:ext>
            </a:extLst>
          </p:cNvPr>
          <p:cNvSpPr txBox="1">
            <a:spLocks/>
          </p:cNvSpPr>
          <p:nvPr/>
        </p:nvSpPr>
        <p:spPr>
          <a:xfrm>
            <a:off x="3689187" y="2769517"/>
            <a:ext cx="1291316" cy="46782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Anesthesia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15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2018: 13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E29B8F8D-4397-DB45-BBDF-39E3FA0D5958}"/>
              </a:ext>
            </a:extLst>
          </p:cNvPr>
          <p:cNvSpPr txBox="1">
            <a:spLocks/>
          </p:cNvSpPr>
          <p:nvPr/>
        </p:nvSpPr>
        <p:spPr>
          <a:xfrm>
            <a:off x="3689187" y="3435253"/>
            <a:ext cx="2297039" cy="46782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Obstetrics/Gynecology: 15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2018: 8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0ECCBF88-D326-0244-95EB-7797213535F8}"/>
              </a:ext>
            </a:extLst>
          </p:cNvPr>
          <p:cNvSpPr txBox="1">
            <a:spLocks/>
          </p:cNvSpPr>
          <p:nvPr/>
        </p:nvSpPr>
        <p:spPr>
          <a:xfrm>
            <a:off x="6726848" y="1438047"/>
            <a:ext cx="1681229" cy="46782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C544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Ophthalmology: 12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C544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2018: 10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0940A2A3-9EE7-CF4F-B6F1-B7DD679E9AAE}"/>
              </a:ext>
            </a:extLst>
          </p:cNvPr>
          <p:cNvSpPr txBox="1">
            <a:spLocks/>
          </p:cNvSpPr>
          <p:nvPr/>
        </p:nvSpPr>
        <p:spPr>
          <a:xfrm>
            <a:off x="6726848" y="2103782"/>
            <a:ext cx="1187376" cy="46782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Pediatrics: 11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2018: 19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4BF97A8-5853-0C42-BE73-1E20FE413BCE}"/>
              </a:ext>
            </a:extLst>
          </p:cNvPr>
          <p:cNvSpPr txBox="1">
            <a:spLocks/>
          </p:cNvSpPr>
          <p:nvPr/>
        </p:nvSpPr>
        <p:spPr>
          <a:xfrm>
            <a:off x="6726848" y="2769517"/>
            <a:ext cx="1969578" cy="46782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Orthopaedic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Surgery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2018: 11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08EC7B9-5BD0-4E4A-9682-BB008E4F81F6}"/>
              </a:ext>
            </a:extLst>
          </p:cNvPr>
          <p:cNvSpPr txBox="1">
            <a:spLocks/>
          </p:cNvSpPr>
          <p:nvPr/>
        </p:nvSpPr>
        <p:spPr>
          <a:xfrm>
            <a:off x="6726848" y="3435253"/>
            <a:ext cx="1138838" cy="46782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Neurology: 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2018: 9</a:t>
            </a:r>
          </a:p>
        </p:txBody>
      </p:sp>
      <p:sp>
        <p:nvSpPr>
          <p:cNvPr id="37" name="Freeform 45">
            <a:extLst>
              <a:ext uri="{FF2B5EF4-FFF2-40B4-BE49-F238E27FC236}">
                <a16:creationId xmlns:a16="http://schemas.microsoft.com/office/drawing/2014/main" id="{58EFCE61-6C52-B14E-8B51-2E7F78A0263A}"/>
              </a:ext>
            </a:extLst>
          </p:cNvPr>
          <p:cNvSpPr>
            <a:spLocks noEditPoints="1"/>
          </p:cNvSpPr>
          <p:nvPr/>
        </p:nvSpPr>
        <p:spPr bwMode="auto">
          <a:xfrm>
            <a:off x="251863" y="1440258"/>
            <a:ext cx="310968" cy="30490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8" name="Freeform 45">
            <a:extLst>
              <a:ext uri="{FF2B5EF4-FFF2-40B4-BE49-F238E27FC236}">
                <a16:creationId xmlns:a16="http://schemas.microsoft.com/office/drawing/2014/main" id="{0B76B9A1-EAFA-3047-8728-7E9649A69C9E}"/>
              </a:ext>
            </a:extLst>
          </p:cNvPr>
          <p:cNvSpPr>
            <a:spLocks noEditPoints="1"/>
          </p:cNvSpPr>
          <p:nvPr/>
        </p:nvSpPr>
        <p:spPr bwMode="auto">
          <a:xfrm>
            <a:off x="251863" y="2105994"/>
            <a:ext cx="310968" cy="30490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40" name="Freeform 45">
            <a:extLst>
              <a:ext uri="{FF2B5EF4-FFF2-40B4-BE49-F238E27FC236}">
                <a16:creationId xmlns:a16="http://schemas.microsoft.com/office/drawing/2014/main" id="{F07287B0-BEB0-AC4F-BAE5-CD800825F462}"/>
              </a:ext>
            </a:extLst>
          </p:cNvPr>
          <p:cNvSpPr>
            <a:spLocks noEditPoints="1"/>
          </p:cNvSpPr>
          <p:nvPr/>
        </p:nvSpPr>
        <p:spPr bwMode="auto">
          <a:xfrm>
            <a:off x="251863" y="2771730"/>
            <a:ext cx="310968" cy="30490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42" name="Freeform 45">
            <a:extLst>
              <a:ext uri="{FF2B5EF4-FFF2-40B4-BE49-F238E27FC236}">
                <a16:creationId xmlns:a16="http://schemas.microsoft.com/office/drawing/2014/main" id="{8D9E40FA-46A1-334F-A2CC-8F04C7437DEB}"/>
              </a:ext>
            </a:extLst>
          </p:cNvPr>
          <p:cNvSpPr>
            <a:spLocks noEditPoints="1"/>
          </p:cNvSpPr>
          <p:nvPr/>
        </p:nvSpPr>
        <p:spPr bwMode="auto">
          <a:xfrm>
            <a:off x="251863" y="3437466"/>
            <a:ext cx="310968" cy="30490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49" name="Freeform 45">
            <a:extLst>
              <a:ext uri="{FF2B5EF4-FFF2-40B4-BE49-F238E27FC236}">
                <a16:creationId xmlns:a16="http://schemas.microsoft.com/office/drawing/2014/main" id="{CB856E0F-E63D-0D42-824B-69B0805D1041}"/>
              </a:ext>
            </a:extLst>
          </p:cNvPr>
          <p:cNvSpPr>
            <a:spLocks noEditPoints="1"/>
          </p:cNvSpPr>
          <p:nvPr/>
        </p:nvSpPr>
        <p:spPr bwMode="auto">
          <a:xfrm>
            <a:off x="3260751" y="1440258"/>
            <a:ext cx="310968" cy="30490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60" name="Freeform 45">
            <a:extLst>
              <a:ext uri="{FF2B5EF4-FFF2-40B4-BE49-F238E27FC236}">
                <a16:creationId xmlns:a16="http://schemas.microsoft.com/office/drawing/2014/main" id="{25BF13C9-1064-5D4C-9CA9-D3A4A7353CF4}"/>
              </a:ext>
            </a:extLst>
          </p:cNvPr>
          <p:cNvSpPr>
            <a:spLocks noEditPoints="1"/>
          </p:cNvSpPr>
          <p:nvPr/>
        </p:nvSpPr>
        <p:spPr bwMode="auto">
          <a:xfrm>
            <a:off x="3260751" y="2105994"/>
            <a:ext cx="310968" cy="30490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61" name="Freeform 45">
            <a:extLst>
              <a:ext uri="{FF2B5EF4-FFF2-40B4-BE49-F238E27FC236}">
                <a16:creationId xmlns:a16="http://schemas.microsoft.com/office/drawing/2014/main" id="{29408829-7C59-C54A-A686-A658857A6D74}"/>
              </a:ext>
            </a:extLst>
          </p:cNvPr>
          <p:cNvSpPr>
            <a:spLocks noEditPoints="1"/>
          </p:cNvSpPr>
          <p:nvPr/>
        </p:nvSpPr>
        <p:spPr bwMode="auto">
          <a:xfrm>
            <a:off x="3260751" y="2771730"/>
            <a:ext cx="310968" cy="30490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62" name="Freeform 45">
            <a:extLst>
              <a:ext uri="{FF2B5EF4-FFF2-40B4-BE49-F238E27FC236}">
                <a16:creationId xmlns:a16="http://schemas.microsoft.com/office/drawing/2014/main" id="{C526D741-30D9-E046-B925-FC1D608E6364}"/>
              </a:ext>
            </a:extLst>
          </p:cNvPr>
          <p:cNvSpPr>
            <a:spLocks noEditPoints="1"/>
          </p:cNvSpPr>
          <p:nvPr/>
        </p:nvSpPr>
        <p:spPr bwMode="auto">
          <a:xfrm>
            <a:off x="3260751" y="3437466"/>
            <a:ext cx="310968" cy="30490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63" name="Freeform 45">
            <a:extLst>
              <a:ext uri="{FF2B5EF4-FFF2-40B4-BE49-F238E27FC236}">
                <a16:creationId xmlns:a16="http://schemas.microsoft.com/office/drawing/2014/main" id="{8C53D24F-A19D-CD4E-B291-323B982FFC82}"/>
              </a:ext>
            </a:extLst>
          </p:cNvPr>
          <p:cNvSpPr>
            <a:spLocks noEditPoints="1"/>
          </p:cNvSpPr>
          <p:nvPr/>
        </p:nvSpPr>
        <p:spPr bwMode="auto">
          <a:xfrm>
            <a:off x="6292896" y="1438047"/>
            <a:ext cx="310968" cy="30490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64" name="Freeform 45">
            <a:extLst>
              <a:ext uri="{FF2B5EF4-FFF2-40B4-BE49-F238E27FC236}">
                <a16:creationId xmlns:a16="http://schemas.microsoft.com/office/drawing/2014/main" id="{AB4A1B3D-6BC7-964B-9F01-9F3C4C62FF06}"/>
              </a:ext>
            </a:extLst>
          </p:cNvPr>
          <p:cNvSpPr>
            <a:spLocks noEditPoints="1"/>
          </p:cNvSpPr>
          <p:nvPr/>
        </p:nvSpPr>
        <p:spPr bwMode="auto">
          <a:xfrm>
            <a:off x="6292896" y="2103783"/>
            <a:ext cx="310968" cy="30490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65" name="Freeform 45">
            <a:extLst>
              <a:ext uri="{FF2B5EF4-FFF2-40B4-BE49-F238E27FC236}">
                <a16:creationId xmlns:a16="http://schemas.microsoft.com/office/drawing/2014/main" id="{A8B9300B-4B66-FF4F-97F8-EE229754D4D1}"/>
              </a:ext>
            </a:extLst>
          </p:cNvPr>
          <p:cNvSpPr>
            <a:spLocks noEditPoints="1"/>
          </p:cNvSpPr>
          <p:nvPr/>
        </p:nvSpPr>
        <p:spPr bwMode="auto">
          <a:xfrm>
            <a:off x="6292896" y="2769519"/>
            <a:ext cx="310968" cy="30490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66" name="Freeform 45">
            <a:extLst>
              <a:ext uri="{FF2B5EF4-FFF2-40B4-BE49-F238E27FC236}">
                <a16:creationId xmlns:a16="http://schemas.microsoft.com/office/drawing/2014/main" id="{960C8C02-A4A4-8948-B04F-C6C9A49E20FF}"/>
              </a:ext>
            </a:extLst>
          </p:cNvPr>
          <p:cNvSpPr>
            <a:spLocks noEditPoints="1"/>
          </p:cNvSpPr>
          <p:nvPr/>
        </p:nvSpPr>
        <p:spPr bwMode="auto">
          <a:xfrm>
            <a:off x="6292896" y="3435255"/>
            <a:ext cx="310968" cy="30490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921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28" grpId="0"/>
      <p:bldP spid="29" grpId="0"/>
      <p:bldP spid="35" grpId="0"/>
      <p:bldP spid="36" grpId="0"/>
      <p:bldP spid="37" grpId="0" animBg="1"/>
      <p:bldP spid="38" grpId="0" animBg="1"/>
      <p:bldP spid="40" grpId="0" animBg="1"/>
      <p:bldP spid="42" grpId="0" animBg="1"/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74A0AB9-E0A6-F145-B3BE-FB73C02F32F5}"/>
              </a:ext>
            </a:extLst>
          </p:cNvPr>
          <p:cNvSpPr txBox="1">
            <a:spLocks/>
          </p:cNvSpPr>
          <p:nvPr/>
        </p:nvSpPr>
        <p:spPr>
          <a:xfrm>
            <a:off x="1182561" y="2362754"/>
            <a:ext cx="3699548" cy="4616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</a:rPr>
              <a:t>Oral Maxillofacial Surgery: 4 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+mn-lt"/>
              </a:rPr>
              <a:t>2018: 4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8D09B1C-5EE9-F940-811B-B5FEF5701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WSU Match Specialties continued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5DDF0CD-D3C0-7D4C-961D-B79FC5DAECF1}"/>
              </a:ext>
            </a:extLst>
          </p:cNvPr>
          <p:cNvSpPr txBox="1">
            <a:spLocks/>
          </p:cNvSpPr>
          <p:nvPr/>
        </p:nvSpPr>
        <p:spPr>
          <a:xfrm>
            <a:off x="5224318" y="3674260"/>
            <a:ext cx="3699548" cy="4616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</a:rPr>
              <a:t>Child Neurology: 0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+mn-lt"/>
              </a:rPr>
              <a:t>2018: 2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8FDF1CA-D1DA-6A4B-B636-09602490A41D}"/>
              </a:ext>
            </a:extLst>
          </p:cNvPr>
          <p:cNvSpPr txBox="1">
            <a:spLocks/>
          </p:cNvSpPr>
          <p:nvPr/>
        </p:nvSpPr>
        <p:spPr>
          <a:xfrm>
            <a:off x="5224318" y="1206368"/>
            <a:ext cx="3699548" cy="4616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</a:rPr>
              <a:t>Dermatology: 2 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+mn-lt"/>
              </a:rPr>
              <a:t>2018: 5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E7C87F1-B82B-BD4F-98AD-0693ACF33BC0}"/>
              </a:ext>
            </a:extLst>
          </p:cNvPr>
          <p:cNvSpPr txBox="1">
            <a:spLocks/>
          </p:cNvSpPr>
          <p:nvPr/>
        </p:nvSpPr>
        <p:spPr>
          <a:xfrm>
            <a:off x="1199731" y="1208989"/>
            <a:ext cx="3699548" cy="4616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</a:rPr>
              <a:t>Internal Medicine/Pediatrics: 5 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+mn-lt"/>
              </a:rPr>
              <a:t>2018: 1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6CF33FB-A410-A04E-8AEC-3256854D888B}"/>
              </a:ext>
            </a:extLst>
          </p:cNvPr>
          <p:cNvSpPr txBox="1">
            <a:spLocks/>
          </p:cNvSpPr>
          <p:nvPr/>
        </p:nvSpPr>
        <p:spPr>
          <a:xfrm>
            <a:off x="1148497" y="2937077"/>
            <a:ext cx="3699548" cy="4616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</a:rPr>
              <a:t>Ear/Nose/Throat: 3 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+mn-lt"/>
              </a:rPr>
              <a:t>2018: 3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4C40148-B19F-054E-9E23-3BE4BD2C2565}"/>
              </a:ext>
            </a:extLst>
          </p:cNvPr>
          <p:cNvSpPr txBox="1">
            <a:spLocks/>
          </p:cNvSpPr>
          <p:nvPr/>
        </p:nvSpPr>
        <p:spPr>
          <a:xfrm>
            <a:off x="1148497" y="3513980"/>
            <a:ext cx="3699548" cy="4616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</a:rPr>
              <a:t>Pathology: 3 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+mn-lt"/>
              </a:rPr>
              <a:t>2018: 7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0CE14AC-4C77-0241-A59E-1AF77A767F0F}"/>
              </a:ext>
            </a:extLst>
          </p:cNvPr>
          <p:cNvSpPr txBox="1">
            <a:spLocks/>
          </p:cNvSpPr>
          <p:nvPr/>
        </p:nvSpPr>
        <p:spPr>
          <a:xfrm>
            <a:off x="5224318" y="3057287"/>
            <a:ext cx="3699548" cy="4616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800" dirty="0" err="1">
                <a:solidFill>
                  <a:schemeClr val="tx1"/>
                </a:solidFill>
                <a:latin typeface="+mn-lt"/>
              </a:rPr>
              <a:t>Peds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/Psych/Child Psych: 0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+mn-lt"/>
              </a:rPr>
              <a:t>2018: 1</a:t>
            </a:r>
          </a:p>
        </p:txBody>
      </p:sp>
      <p:sp>
        <p:nvSpPr>
          <p:cNvPr id="14" name="Freeform 45">
            <a:extLst>
              <a:ext uri="{FF2B5EF4-FFF2-40B4-BE49-F238E27FC236}">
                <a16:creationId xmlns:a16="http://schemas.microsoft.com/office/drawing/2014/main" id="{26E29243-E4B7-F243-BFEE-2CB008F91F07}"/>
              </a:ext>
            </a:extLst>
          </p:cNvPr>
          <p:cNvSpPr>
            <a:spLocks noEditPoints="1"/>
          </p:cNvSpPr>
          <p:nvPr/>
        </p:nvSpPr>
        <p:spPr bwMode="auto">
          <a:xfrm>
            <a:off x="754491" y="1235595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0C4BB7BE-CCC1-304E-9E34-84F721B60B1F}"/>
              </a:ext>
            </a:extLst>
          </p:cNvPr>
          <p:cNvSpPr>
            <a:spLocks noEditPoints="1"/>
          </p:cNvSpPr>
          <p:nvPr/>
        </p:nvSpPr>
        <p:spPr bwMode="auto">
          <a:xfrm>
            <a:off x="754491" y="1821722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6" name="Freeform 45">
            <a:extLst>
              <a:ext uri="{FF2B5EF4-FFF2-40B4-BE49-F238E27FC236}">
                <a16:creationId xmlns:a16="http://schemas.microsoft.com/office/drawing/2014/main" id="{620B3200-612F-0444-B3E6-553953338252}"/>
              </a:ext>
            </a:extLst>
          </p:cNvPr>
          <p:cNvSpPr>
            <a:spLocks noEditPoints="1"/>
          </p:cNvSpPr>
          <p:nvPr/>
        </p:nvSpPr>
        <p:spPr bwMode="auto">
          <a:xfrm>
            <a:off x="754491" y="2407849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FC2715BC-83DB-DA43-A015-FB707D7D8EFC}"/>
              </a:ext>
            </a:extLst>
          </p:cNvPr>
          <p:cNvSpPr>
            <a:spLocks noEditPoints="1"/>
          </p:cNvSpPr>
          <p:nvPr/>
        </p:nvSpPr>
        <p:spPr bwMode="auto">
          <a:xfrm>
            <a:off x="754491" y="2993976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FA253AEA-DD00-4F43-BCA3-98F657FD890C}"/>
              </a:ext>
            </a:extLst>
          </p:cNvPr>
          <p:cNvSpPr>
            <a:spLocks noEditPoints="1"/>
          </p:cNvSpPr>
          <p:nvPr/>
        </p:nvSpPr>
        <p:spPr bwMode="auto">
          <a:xfrm>
            <a:off x="754491" y="3580103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9" name="Freeform 45">
            <a:extLst>
              <a:ext uri="{FF2B5EF4-FFF2-40B4-BE49-F238E27FC236}">
                <a16:creationId xmlns:a16="http://schemas.microsoft.com/office/drawing/2014/main" id="{0F131A18-46AE-2E45-A03E-68077F096D4D}"/>
              </a:ext>
            </a:extLst>
          </p:cNvPr>
          <p:cNvSpPr>
            <a:spLocks noEditPoints="1"/>
          </p:cNvSpPr>
          <p:nvPr/>
        </p:nvSpPr>
        <p:spPr bwMode="auto">
          <a:xfrm>
            <a:off x="754491" y="4166229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B3686B5-FDCD-2A40-945D-6265B3C99379}"/>
              </a:ext>
            </a:extLst>
          </p:cNvPr>
          <p:cNvSpPr txBox="1">
            <a:spLocks/>
          </p:cNvSpPr>
          <p:nvPr/>
        </p:nvSpPr>
        <p:spPr>
          <a:xfrm>
            <a:off x="5224318" y="1823341"/>
            <a:ext cx="3699548" cy="4616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</a:rPr>
              <a:t>Physical Medicine and Rehabilitation: 1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+mn-lt"/>
              </a:rPr>
              <a:t>2018: 4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7B9339F-8CE6-D144-8356-8BF50D9DE8A6}"/>
              </a:ext>
            </a:extLst>
          </p:cNvPr>
          <p:cNvSpPr txBox="1">
            <a:spLocks/>
          </p:cNvSpPr>
          <p:nvPr/>
        </p:nvSpPr>
        <p:spPr>
          <a:xfrm>
            <a:off x="5224318" y="2440314"/>
            <a:ext cx="3699548" cy="4616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</a:rPr>
              <a:t>Plastic Surgery: 1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+mn-lt"/>
              </a:rPr>
              <a:t>2018: 1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0902B43-7784-234F-9575-7CA6E2086A9C}"/>
              </a:ext>
            </a:extLst>
          </p:cNvPr>
          <p:cNvSpPr txBox="1">
            <a:spLocks/>
          </p:cNvSpPr>
          <p:nvPr/>
        </p:nvSpPr>
        <p:spPr>
          <a:xfrm>
            <a:off x="1148497" y="4090881"/>
            <a:ext cx="3699548" cy="4616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</a:rPr>
              <a:t>Radiation Oncology: 3 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+mn-lt"/>
              </a:rPr>
              <a:t>2018: 1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DA5FF61-E778-2745-92DD-77F139748A6D}"/>
              </a:ext>
            </a:extLst>
          </p:cNvPr>
          <p:cNvSpPr txBox="1">
            <a:spLocks/>
          </p:cNvSpPr>
          <p:nvPr/>
        </p:nvSpPr>
        <p:spPr>
          <a:xfrm>
            <a:off x="1182561" y="1783271"/>
            <a:ext cx="3699548" cy="4616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</a:rPr>
              <a:t>Urology: 4 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  <a:latin typeface="+mn-lt"/>
              </a:rPr>
              <a:t>2018: 4</a:t>
            </a:r>
          </a:p>
        </p:txBody>
      </p:sp>
      <p:sp>
        <p:nvSpPr>
          <p:cNvPr id="26" name="Freeform 45">
            <a:extLst>
              <a:ext uri="{FF2B5EF4-FFF2-40B4-BE49-F238E27FC236}">
                <a16:creationId xmlns:a16="http://schemas.microsoft.com/office/drawing/2014/main" id="{D0C59F56-B101-EF4F-9AB9-8223D923590C}"/>
              </a:ext>
            </a:extLst>
          </p:cNvPr>
          <p:cNvSpPr>
            <a:spLocks noEditPoints="1"/>
          </p:cNvSpPr>
          <p:nvPr/>
        </p:nvSpPr>
        <p:spPr bwMode="auto">
          <a:xfrm>
            <a:off x="4779078" y="1232920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7" name="Freeform 45">
            <a:extLst>
              <a:ext uri="{FF2B5EF4-FFF2-40B4-BE49-F238E27FC236}">
                <a16:creationId xmlns:a16="http://schemas.microsoft.com/office/drawing/2014/main" id="{1408A40A-5765-FD41-80C9-CAA12DA2E8A1}"/>
              </a:ext>
            </a:extLst>
          </p:cNvPr>
          <p:cNvSpPr>
            <a:spLocks noEditPoints="1"/>
          </p:cNvSpPr>
          <p:nvPr/>
        </p:nvSpPr>
        <p:spPr bwMode="auto">
          <a:xfrm>
            <a:off x="4779078" y="1862092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8" name="Freeform 45">
            <a:extLst>
              <a:ext uri="{FF2B5EF4-FFF2-40B4-BE49-F238E27FC236}">
                <a16:creationId xmlns:a16="http://schemas.microsoft.com/office/drawing/2014/main" id="{E492E0A8-B856-1648-B430-594E10DD5A19}"/>
              </a:ext>
            </a:extLst>
          </p:cNvPr>
          <p:cNvSpPr>
            <a:spLocks noEditPoints="1"/>
          </p:cNvSpPr>
          <p:nvPr/>
        </p:nvSpPr>
        <p:spPr bwMode="auto">
          <a:xfrm>
            <a:off x="4779078" y="2491264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id="{3B60E5D5-ADB5-7C42-9CC8-8913088F8D52}"/>
              </a:ext>
            </a:extLst>
          </p:cNvPr>
          <p:cNvSpPr>
            <a:spLocks noEditPoints="1"/>
          </p:cNvSpPr>
          <p:nvPr/>
        </p:nvSpPr>
        <p:spPr bwMode="auto">
          <a:xfrm>
            <a:off x="4779078" y="3120436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0" name="Freeform 45">
            <a:extLst>
              <a:ext uri="{FF2B5EF4-FFF2-40B4-BE49-F238E27FC236}">
                <a16:creationId xmlns:a16="http://schemas.microsoft.com/office/drawing/2014/main" id="{B7142640-1544-8847-9C3E-4C2A112E2045}"/>
              </a:ext>
            </a:extLst>
          </p:cNvPr>
          <p:cNvSpPr>
            <a:spLocks noEditPoints="1"/>
          </p:cNvSpPr>
          <p:nvPr/>
        </p:nvSpPr>
        <p:spPr bwMode="auto">
          <a:xfrm>
            <a:off x="4779078" y="3749608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295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/>
      <p:bldP spid="8" grpId="0"/>
      <p:bldP spid="9" grpId="0"/>
      <p:bldP spid="10" grpId="0"/>
      <p:bldP spid="11" grpId="0"/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3" grpId="0"/>
      <p:bldP spid="24" grpId="0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8D09B1C-5EE9-F940-811B-B5FEF5701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Added Match Specialties 2019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5DDF0CD-D3C0-7D4C-961D-B79FC5DAECF1}"/>
              </a:ext>
            </a:extLst>
          </p:cNvPr>
          <p:cNvSpPr txBox="1">
            <a:spLocks/>
          </p:cNvSpPr>
          <p:nvPr/>
        </p:nvSpPr>
        <p:spPr>
          <a:xfrm>
            <a:off x="1148496" y="1259339"/>
            <a:ext cx="3699548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</a:rPr>
              <a:t>Neurological Surgery: 4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8FDF1CA-D1DA-6A4B-B636-09602490A41D}"/>
              </a:ext>
            </a:extLst>
          </p:cNvPr>
          <p:cNvSpPr txBox="1">
            <a:spLocks/>
          </p:cNvSpPr>
          <p:nvPr/>
        </p:nvSpPr>
        <p:spPr>
          <a:xfrm>
            <a:off x="1148496" y="2336239"/>
            <a:ext cx="3699548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</a:rPr>
              <a:t>Vascular Surgery: 3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E7C87F1-B82B-BD4F-98AD-0693ACF33BC0}"/>
              </a:ext>
            </a:extLst>
          </p:cNvPr>
          <p:cNvSpPr txBox="1">
            <a:spLocks/>
          </p:cNvSpPr>
          <p:nvPr/>
        </p:nvSpPr>
        <p:spPr>
          <a:xfrm>
            <a:off x="1148496" y="2874689"/>
            <a:ext cx="3699548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</a:rPr>
              <a:t>Thoracic Surgery: 1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6CF33FB-A410-A04E-8AEC-3256854D888B}"/>
              </a:ext>
            </a:extLst>
          </p:cNvPr>
          <p:cNvSpPr txBox="1">
            <a:spLocks/>
          </p:cNvSpPr>
          <p:nvPr/>
        </p:nvSpPr>
        <p:spPr>
          <a:xfrm>
            <a:off x="1148496" y="1797789"/>
            <a:ext cx="3699548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</a:rPr>
              <a:t>Interventional Radiology: 4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4C40148-B19F-054E-9E23-3BE4BD2C2565}"/>
              </a:ext>
            </a:extLst>
          </p:cNvPr>
          <p:cNvSpPr txBox="1">
            <a:spLocks/>
          </p:cNvSpPr>
          <p:nvPr/>
        </p:nvSpPr>
        <p:spPr>
          <a:xfrm>
            <a:off x="1148496" y="3413140"/>
            <a:ext cx="3948159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</a:rPr>
              <a:t>Internal Medicine/Emergency Medicine: 1</a:t>
            </a:r>
          </a:p>
        </p:txBody>
      </p:sp>
      <p:sp>
        <p:nvSpPr>
          <p:cNvPr id="14" name="Freeform 45">
            <a:extLst>
              <a:ext uri="{FF2B5EF4-FFF2-40B4-BE49-F238E27FC236}">
                <a16:creationId xmlns:a16="http://schemas.microsoft.com/office/drawing/2014/main" id="{26E29243-E4B7-F243-BFEE-2CB008F91F07}"/>
              </a:ext>
            </a:extLst>
          </p:cNvPr>
          <p:cNvSpPr>
            <a:spLocks noEditPoints="1"/>
          </p:cNvSpPr>
          <p:nvPr/>
        </p:nvSpPr>
        <p:spPr bwMode="auto">
          <a:xfrm>
            <a:off x="754491" y="1263043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0C4BB7BE-CCC1-304E-9E34-84F721B60B1F}"/>
              </a:ext>
            </a:extLst>
          </p:cNvPr>
          <p:cNvSpPr>
            <a:spLocks noEditPoints="1"/>
          </p:cNvSpPr>
          <p:nvPr/>
        </p:nvSpPr>
        <p:spPr bwMode="auto">
          <a:xfrm>
            <a:off x="754491" y="1800567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6" name="Freeform 45">
            <a:extLst>
              <a:ext uri="{FF2B5EF4-FFF2-40B4-BE49-F238E27FC236}">
                <a16:creationId xmlns:a16="http://schemas.microsoft.com/office/drawing/2014/main" id="{620B3200-612F-0444-B3E6-553953338252}"/>
              </a:ext>
            </a:extLst>
          </p:cNvPr>
          <p:cNvSpPr>
            <a:spLocks noEditPoints="1"/>
          </p:cNvSpPr>
          <p:nvPr/>
        </p:nvSpPr>
        <p:spPr bwMode="auto">
          <a:xfrm>
            <a:off x="754491" y="233809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FC2715BC-83DB-DA43-A015-FB707D7D8EFC}"/>
              </a:ext>
            </a:extLst>
          </p:cNvPr>
          <p:cNvSpPr>
            <a:spLocks noEditPoints="1"/>
          </p:cNvSpPr>
          <p:nvPr/>
        </p:nvSpPr>
        <p:spPr bwMode="auto">
          <a:xfrm>
            <a:off x="754491" y="2875615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FA253AEA-DD00-4F43-BCA3-98F657FD890C}"/>
              </a:ext>
            </a:extLst>
          </p:cNvPr>
          <p:cNvSpPr>
            <a:spLocks noEditPoints="1"/>
          </p:cNvSpPr>
          <p:nvPr/>
        </p:nvSpPr>
        <p:spPr bwMode="auto">
          <a:xfrm>
            <a:off x="754491" y="3413140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385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EABE8AEC-8ABA-9A49-B704-CACC2393D5B1}"/>
              </a:ext>
            </a:extLst>
          </p:cNvPr>
          <p:cNvSpPr txBox="1"/>
          <p:nvPr/>
        </p:nvSpPr>
        <p:spPr>
          <a:xfrm>
            <a:off x="41557" y="3216325"/>
            <a:ext cx="2745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+mj-lt"/>
              </a:rPr>
              <a:t>Michigan Based Health Systems/Centers Represented</a:t>
            </a:r>
          </a:p>
        </p:txBody>
      </p:sp>
      <p:sp>
        <p:nvSpPr>
          <p:cNvPr id="22" name="Sev01">
            <a:extLst>
              <a:ext uri="{FF2B5EF4-FFF2-40B4-BE49-F238E27FC236}">
                <a16:creationId xmlns:a16="http://schemas.microsoft.com/office/drawing/2014/main" id="{DA13A638-E724-9644-8CE7-F2499C4464C5}"/>
              </a:ext>
            </a:extLst>
          </p:cNvPr>
          <p:cNvSpPr/>
          <p:nvPr/>
        </p:nvSpPr>
        <p:spPr>
          <a:xfrm>
            <a:off x="573591" y="1436730"/>
            <a:ext cx="1681930" cy="168192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B3E530-E0C5-D14E-B37E-25D1EF1CC87C}"/>
              </a:ext>
            </a:extLst>
          </p:cNvPr>
          <p:cNvSpPr txBox="1"/>
          <p:nvPr/>
        </p:nvSpPr>
        <p:spPr>
          <a:xfrm>
            <a:off x="2568687" y="2467998"/>
            <a:ext cx="2016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</a:rPr>
              <a:t>Detroit Medical Center: 36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3E3EC8-63D2-8247-9712-204167300C3F}"/>
              </a:ext>
            </a:extLst>
          </p:cNvPr>
          <p:cNvSpPr txBox="1"/>
          <p:nvPr/>
        </p:nvSpPr>
        <p:spPr>
          <a:xfrm>
            <a:off x="4613620" y="2467998"/>
            <a:ext cx="199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</a:rPr>
              <a:t>Henry Ford </a:t>
            </a:r>
          </a:p>
          <a:p>
            <a:pPr algn="ctr"/>
            <a:r>
              <a:rPr lang="en-US" sz="1400" b="1" dirty="0">
                <a:solidFill>
                  <a:schemeClr val="bg2"/>
                </a:solidFill>
              </a:rPr>
              <a:t>Health System: 19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C1E68F-2C32-774C-9102-2EDB29C3E6AA}"/>
              </a:ext>
            </a:extLst>
          </p:cNvPr>
          <p:cNvSpPr txBox="1"/>
          <p:nvPr/>
        </p:nvSpPr>
        <p:spPr>
          <a:xfrm>
            <a:off x="6652926" y="2467998"/>
            <a:ext cx="1917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Beaumont </a:t>
            </a:r>
          </a:p>
          <a:p>
            <a:pPr algn="ctr"/>
            <a:r>
              <a:rPr lang="en-US" b="1" dirty="0">
                <a:solidFill>
                  <a:schemeClr val="bg2"/>
                </a:solidFill>
              </a:rPr>
              <a:t>Health System: 18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16183305-B20E-6342-8FA8-9BFB01E0A7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521700" cy="573087"/>
          </a:xfrm>
        </p:spPr>
        <p:txBody>
          <a:bodyPr/>
          <a:lstStyle/>
          <a:p>
            <a:pPr algn="ctr"/>
            <a:r>
              <a:rPr lang="en-US" b="1" dirty="0"/>
              <a:t>2019 WSU Michigan Based Program Placements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51462B2-3D5F-5F44-9C47-0C8C77C55CCF}"/>
              </a:ext>
            </a:extLst>
          </p:cNvPr>
          <p:cNvSpPr txBox="1">
            <a:spLocks/>
          </p:cNvSpPr>
          <p:nvPr/>
        </p:nvSpPr>
        <p:spPr>
          <a:xfrm>
            <a:off x="433658" y="1683260"/>
            <a:ext cx="1961794" cy="11079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7200" b="1" dirty="0">
                <a:solidFill>
                  <a:schemeClr val="accent1"/>
                </a:solidFill>
                <a:latin typeface="+mn-lt"/>
              </a:rPr>
              <a:t>20</a:t>
            </a:r>
            <a:endParaRPr lang="en-US" sz="72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6FB1A8-A929-0242-9A3D-CA72930CDE8F}"/>
              </a:ext>
            </a:extLst>
          </p:cNvPr>
          <p:cNvCxnSpPr>
            <a:cxnSpLocks/>
          </p:cNvCxnSpPr>
          <p:nvPr/>
        </p:nvCxnSpPr>
        <p:spPr>
          <a:xfrm flipH="1">
            <a:off x="2568687" y="962623"/>
            <a:ext cx="1" cy="345460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98D95D0-0F6A-4042-B623-B621CF354C08}"/>
              </a:ext>
            </a:extLst>
          </p:cNvPr>
          <p:cNvSpPr txBox="1"/>
          <p:nvPr/>
        </p:nvSpPr>
        <p:spPr>
          <a:xfrm>
            <a:off x="3505240" y="4416670"/>
            <a:ext cx="2016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University of Michigan: 16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95A6CC-42AA-4520-BAC6-2A08E841B735}"/>
              </a:ext>
            </a:extLst>
          </p:cNvPr>
          <p:cNvSpPr txBox="1"/>
          <p:nvPr/>
        </p:nvSpPr>
        <p:spPr>
          <a:xfrm>
            <a:off x="5576784" y="4437022"/>
            <a:ext cx="2203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</a:rPr>
              <a:t>Ascension </a:t>
            </a:r>
          </a:p>
          <a:p>
            <a:pPr algn="ctr"/>
            <a:r>
              <a:rPr lang="en-US" sz="1400" b="1" dirty="0">
                <a:solidFill>
                  <a:schemeClr val="bg2"/>
                </a:solidFill>
              </a:rPr>
              <a:t>St. John: 14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B38DD8-C9BC-E948-86E6-96435E1B7447}"/>
              </a:ext>
            </a:extLst>
          </p:cNvPr>
          <p:cNvGrpSpPr/>
          <p:nvPr/>
        </p:nvGrpSpPr>
        <p:grpSpPr>
          <a:xfrm>
            <a:off x="2971937" y="1169986"/>
            <a:ext cx="1209747" cy="1209747"/>
            <a:chOff x="2971937" y="1169986"/>
            <a:chExt cx="1209747" cy="1209747"/>
          </a:xfrm>
        </p:grpSpPr>
        <p:sp>
          <p:nvSpPr>
            <p:cNvPr id="24" name="Sev02">
              <a:extLst>
                <a:ext uri="{FF2B5EF4-FFF2-40B4-BE49-F238E27FC236}">
                  <a16:creationId xmlns:a16="http://schemas.microsoft.com/office/drawing/2014/main" id="{0E93A8BF-A6B1-E843-A2B7-156FBA525071}"/>
                </a:ext>
              </a:extLst>
            </p:cNvPr>
            <p:cNvSpPr/>
            <p:nvPr/>
          </p:nvSpPr>
          <p:spPr>
            <a:xfrm>
              <a:off x="2971937" y="1169986"/>
              <a:ext cx="1209747" cy="120974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accent2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A6D4B0B-098B-AD43-BE66-4FEDBBC76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8126" y="1558529"/>
              <a:ext cx="897368" cy="43266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D3F06-8FD6-6C40-A14E-F61268331254}"/>
              </a:ext>
            </a:extLst>
          </p:cNvPr>
          <p:cNvGrpSpPr/>
          <p:nvPr/>
        </p:nvGrpSpPr>
        <p:grpSpPr>
          <a:xfrm>
            <a:off x="5008643" y="1169986"/>
            <a:ext cx="1209747" cy="1209747"/>
            <a:chOff x="5008643" y="1169986"/>
            <a:chExt cx="1209747" cy="1209747"/>
          </a:xfrm>
        </p:grpSpPr>
        <p:sp>
          <p:nvSpPr>
            <p:cNvPr id="26" name="Sev03">
              <a:extLst>
                <a:ext uri="{FF2B5EF4-FFF2-40B4-BE49-F238E27FC236}">
                  <a16:creationId xmlns:a16="http://schemas.microsoft.com/office/drawing/2014/main" id="{FD3E08CB-3286-E041-B576-D4DC097CA887}"/>
                </a:ext>
              </a:extLst>
            </p:cNvPr>
            <p:cNvSpPr/>
            <p:nvPr/>
          </p:nvSpPr>
          <p:spPr>
            <a:xfrm>
              <a:off x="5008643" y="1169986"/>
              <a:ext cx="1209747" cy="120974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3">
                    <a:lumMod val="50000"/>
                  </a:schemeClr>
                </a:solidFill>
                <a:latin typeface="FontAwesome" pitchFamily="2" charset="0"/>
                <a:cs typeface="+mj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9A6FA1-CAD9-8B40-AEFA-6255E859A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8237" y="1581456"/>
              <a:ext cx="1031480" cy="38680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23CD62-6D98-EE4B-9A04-EC4346AA95A3}"/>
              </a:ext>
            </a:extLst>
          </p:cNvPr>
          <p:cNvGrpSpPr/>
          <p:nvPr/>
        </p:nvGrpSpPr>
        <p:grpSpPr>
          <a:xfrm>
            <a:off x="6073691" y="3137530"/>
            <a:ext cx="1209747" cy="1209747"/>
            <a:chOff x="6073691" y="3137530"/>
            <a:chExt cx="1209747" cy="1209747"/>
          </a:xfrm>
        </p:grpSpPr>
        <p:sp>
          <p:nvSpPr>
            <p:cNvPr id="39" name="Sev02">
              <a:extLst>
                <a:ext uri="{FF2B5EF4-FFF2-40B4-BE49-F238E27FC236}">
                  <a16:creationId xmlns:a16="http://schemas.microsoft.com/office/drawing/2014/main" id="{5D35AAA1-F2E5-45E4-8774-519C1B6E1856}"/>
                </a:ext>
              </a:extLst>
            </p:cNvPr>
            <p:cNvSpPr/>
            <p:nvPr/>
          </p:nvSpPr>
          <p:spPr>
            <a:xfrm>
              <a:off x="6073691" y="3137530"/>
              <a:ext cx="1209747" cy="120974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accent2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FC104-D15D-CA43-9EAA-ADD9FED8F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92556" y="3381164"/>
              <a:ext cx="756793" cy="72247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ED92AEB-2516-8344-867C-B5AD9FA35B38}"/>
              </a:ext>
            </a:extLst>
          </p:cNvPr>
          <p:cNvGrpSpPr/>
          <p:nvPr/>
        </p:nvGrpSpPr>
        <p:grpSpPr>
          <a:xfrm>
            <a:off x="6995968" y="1169986"/>
            <a:ext cx="1209747" cy="1209747"/>
            <a:chOff x="6995968" y="1169986"/>
            <a:chExt cx="1209747" cy="1209747"/>
          </a:xfrm>
        </p:grpSpPr>
        <p:sp>
          <p:nvSpPr>
            <p:cNvPr id="28" name="Sev04">
              <a:extLst>
                <a:ext uri="{FF2B5EF4-FFF2-40B4-BE49-F238E27FC236}">
                  <a16:creationId xmlns:a16="http://schemas.microsoft.com/office/drawing/2014/main" id="{A9FCFE71-E0D6-594E-9B5E-0B6A5C01AD3C}"/>
                </a:ext>
              </a:extLst>
            </p:cNvPr>
            <p:cNvSpPr/>
            <p:nvPr/>
          </p:nvSpPr>
          <p:spPr>
            <a:xfrm>
              <a:off x="6995968" y="1169986"/>
              <a:ext cx="1209747" cy="120974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rgbClr val="0070C0"/>
                </a:solidFill>
                <a:latin typeface="FontAwesome" pitchFamily="2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C625521-4F96-484B-BBE7-8ADE10CA8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58046" y="1704254"/>
              <a:ext cx="907241" cy="13933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09B550C-0ABF-5F4A-9964-B08F6E3A60A4}"/>
              </a:ext>
            </a:extLst>
          </p:cNvPr>
          <p:cNvGrpSpPr/>
          <p:nvPr/>
        </p:nvGrpSpPr>
        <p:grpSpPr>
          <a:xfrm>
            <a:off x="3850356" y="3127722"/>
            <a:ext cx="1209747" cy="1209747"/>
            <a:chOff x="3850356" y="3127722"/>
            <a:chExt cx="1209747" cy="1209747"/>
          </a:xfrm>
        </p:grpSpPr>
        <p:sp>
          <p:nvSpPr>
            <p:cNvPr id="34" name="Sev02">
              <a:extLst>
                <a:ext uri="{FF2B5EF4-FFF2-40B4-BE49-F238E27FC236}">
                  <a16:creationId xmlns:a16="http://schemas.microsoft.com/office/drawing/2014/main" id="{ADBC8093-3452-4140-A58A-D5B5BE567560}"/>
                </a:ext>
              </a:extLst>
            </p:cNvPr>
            <p:cNvSpPr/>
            <p:nvPr/>
          </p:nvSpPr>
          <p:spPr>
            <a:xfrm>
              <a:off x="3850356" y="3127722"/>
              <a:ext cx="1209747" cy="120974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accent2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FD0D1EE-538C-884D-A9B3-11C38C104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51510" y="3386353"/>
              <a:ext cx="1007438" cy="738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3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25" grpId="1"/>
      <p:bldP spid="27" grpId="0"/>
      <p:bldP spid="15" grpId="0"/>
      <p:bldP spid="20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EAF24-97AA-B645-89A9-966C25169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41" y="21838"/>
            <a:ext cx="8121316" cy="51435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FB43512-463C-9D4A-B535-626A55095ABF}"/>
              </a:ext>
            </a:extLst>
          </p:cNvPr>
          <p:cNvSpPr>
            <a:spLocks noChangeAspect="1"/>
          </p:cNvSpPr>
          <p:nvPr/>
        </p:nvSpPr>
        <p:spPr>
          <a:xfrm>
            <a:off x="2204214" y="3208167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EC57BEF-B262-3A47-899E-6AD7F60ADFE7}"/>
              </a:ext>
            </a:extLst>
          </p:cNvPr>
          <p:cNvSpPr>
            <a:spLocks noChangeAspect="1"/>
          </p:cNvSpPr>
          <p:nvPr/>
        </p:nvSpPr>
        <p:spPr>
          <a:xfrm>
            <a:off x="7387190" y="1583155"/>
            <a:ext cx="103981" cy="1039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A063E6-BA8F-BE4B-97BA-BDED029E3D74}"/>
              </a:ext>
            </a:extLst>
          </p:cNvPr>
          <p:cNvSpPr txBox="1"/>
          <p:nvPr/>
        </p:nvSpPr>
        <p:spPr>
          <a:xfrm>
            <a:off x="6517585" y="827522"/>
            <a:ext cx="12155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+mn-lt"/>
              </a:rPr>
              <a:t>Ontario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8888AF3-43D0-2849-8FCA-BFDABD6766C2}"/>
              </a:ext>
            </a:extLst>
          </p:cNvPr>
          <p:cNvSpPr>
            <a:spLocks noChangeAspect="1"/>
          </p:cNvSpPr>
          <p:nvPr/>
        </p:nvSpPr>
        <p:spPr>
          <a:xfrm>
            <a:off x="2219093" y="3491038"/>
            <a:ext cx="103981" cy="1039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F2E93CA-1A0F-9F40-9F07-3398FA8EA7D4}"/>
              </a:ext>
            </a:extLst>
          </p:cNvPr>
          <p:cNvSpPr>
            <a:spLocks noChangeAspect="1"/>
          </p:cNvSpPr>
          <p:nvPr/>
        </p:nvSpPr>
        <p:spPr>
          <a:xfrm>
            <a:off x="885227" y="2192823"/>
            <a:ext cx="103981" cy="103981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69DF4A1-E5AE-BD49-8DD2-6DF8038E2120}"/>
              </a:ext>
            </a:extLst>
          </p:cNvPr>
          <p:cNvSpPr>
            <a:spLocks noChangeAspect="1"/>
          </p:cNvSpPr>
          <p:nvPr/>
        </p:nvSpPr>
        <p:spPr>
          <a:xfrm>
            <a:off x="782052" y="2296804"/>
            <a:ext cx="103981" cy="1039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51A1245-DD07-6244-B10B-8FAA165B2ED6}"/>
              </a:ext>
            </a:extLst>
          </p:cNvPr>
          <p:cNvSpPr>
            <a:spLocks noChangeAspect="1"/>
          </p:cNvSpPr>
          <p:nvPr/>
        </p:nvSpPr>
        <p:spPr>
          <a:xfrm>
            <a:off x="848411" y="2329515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ECD3A1D-F23D-8346-A4E7-8E4B7FB6C3C8}"/>
              </a:ext>
            </a:extLst>
          </p:cNvPr>
          <p:cNvSpPr>
            <a:spLocks noChangeAspect="1"/>
          </p:cNvSpPr>
          <p:nvPr/>
        </p:nvSpPr>
        <p:spPr>
          <a:xfrm>
            <a:off x="1333399" y="2952503"/>
            <a:ext cx="103981" cy="103981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DD3CB67-C347-604C-94FC-B5BD862AC385}"/>
              </a:ext>
            </a:extLst>
          </p:cNvPr>
          <p:cNvSpPr>
            <a:spLocks noChangeAspect="1"/>
          </p:cNvSpPr>
          <p:nvPr/>
        </p:nvSpPr>
        <p:spPr>
          <a:xfrm>
            <a:off x="909860" y="2489607"/>
            <a:ext cx="103981" cy="10398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9543E91-9571-1D4E-85E3-ECCFE3CA62A6}"/>
              </a:ext>
            </a:extLst>
          </p:cNvPr>
          <p:cNvSpPr>
            <a:spLocks noChangeAspect="1"/>
          </p:cNvSpPr>
          <p:nvPr/>
        </p:nvSpPr>
        <p:spPr>
          <a:xfrm>
            <a:off x="1437380" y="3181342"/>
            <a:ext cx="103981" cy="1039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DDE517D-6F79-A349-9956-DF94EFF1BE5E}"/>
              </a:ext>
            </a:extLst>
          </p:cNvPr>
          <p:cNvSpPr>
            <a:spLocks noChangeAspect="1"/>
          </p:cNvSpPr>
          <p:nvPr/>
        </p:nvSpPr>
        <p:spPr>
          <a:xfrm>
            <a:off x="1385389" y="2971501"/>
            <a:ext cx="103981" cy="103981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A248B9-2422-A84C-99A6-E8DA92D92E83}"/>
              </a:ext>
            </a:extLst>
          </p:cNvPr>
          <p:cNvSpPr>
            <a:spLocks noChangeAspect="1"/>
          </p:cNvSpPr>
          <p:nvPr/>
        </p:nvSpPr>
        <p:spPr>
          <a:xfrm>
            <a:off x="7754566" y="1276861"/>
            <a:ext cx="103981" cy="1039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425D2C9-79E2-0C42-AA2C-8A931BB767AE}"/>
              </a:ext>
            </a:extLst>
          </p:cNvPr>
          <p:cNvSpPr>
            <a:spLocks noChangeAspect="1"/>
          </p:cNvSpPr>
          <p:nvPr/>
        </p:nvSpPr>
        <p:spPr>
          <a:xfrm>
            <a:off x="5861721" y="2804696"/>
            <a:ext cx="103981" cy="10398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BB4D05F-DB1E-8140-9A8E-0B915903E390}"/>
              </a:ext>
            </a:extLst>
          </p:cNvPr>
          <p:cNvSpPr>
            <a:spLocks noChangeAspect="1"/>
          </p:cNvSpPr>
          <p:nvPr/>
        </p:nvSpPr>
        <p:spPr>
          <a:xfrm>
            <a:off x="3260230" y="2296803"/>
            <a:ext cx="103981" cy="103981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721E4D8-7A3C-DE49-BECC-D4A43DA1A1BA}"/>
              </a:ext>
            </a:extLst>
          </p:cNvPr>
          <p:cNvSpPr>
            <a:spLocks noChangeAspect="1"/>
          </p:cNvSpPr>
          <p:nvPr/>
        </p:nvSpPr>
        <p:spPr>
          <a:xfrm>
            <a:off x="2100233" y="3286646"/>
            <a:ext cx="103981" cy="103981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A8B0722-85ED-DB43-A055-C37AB48A280A}"/>
              </a:ext>
            </a:extLst>
          </p:cNvPr>
          <p:cNvSpPr>
            <a:spLocks noChangeAspect="1"/>
          </p:cNvSpPr>
          <p:nvPr/>
        </p:nvSpPr>
        <p:spPr>
          <a:xfrm>
            <a:off x="5471339" y="1486158"/>
            <a:ext cx="103981" cy="10398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8255CAB-D3CE-2E45-9BE7-50F411C410B1}"/>
              </a:ext>
            </a:extLst>
          </p:cNvPr>
          <p:cNvSpPr>
            <a:spLocks noChangeAspect="1"/>
          </p:cNvSpPr>
          <p:nvPr/>
        </p:nvSpPr>
        <p:spPr>
          <a:xfrm>
            <a:off x="7677268" y="1361473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AA76277-136B-1946-95D7-D6C1A8A5ED12}"/>
              </a:ext>
            </a:extLst>
          </p:cNvPr>
          <p:cNvSpPr>
            <a:spLocks noChangeAspect="1"/>
          </p:cNvSpPr>
          <p:nvPr/>
        </p:nvSpPr>
        <p:spPr>
          <a:xfrm>
            <a:off x="7625859" y="1358852"/>
            <a:ext cx="103981" cy="103981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132BB56-CC88-B94A-8FA1-AD98EAC29591}"/>
              </a:ext>
            </a:extLst>
          </p:cNvPr>
          <p:cNvSpPr>
            <a:spLocks noChangeAspect="1"/>
          </p:cNvSpPr>
          <p:nvPr/>
        </p:nvSpPr>
        <p:spPr>
          <a:xfrm>
            <a:off x="6730436" y="3638801"/>
            <a:ext cx="103981" cy="103981"/>
          </a:xfrm>
          <a:prstGeom prst="ellipse">
            <a:avLst/>
          </a:prstGeom>
          <a:solidFill>
            <a:srgbClr val="92D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CD5AD62-CD90-2246-B36A-0BA21F51EF92}"/>
              </a:ext>
            </a:extLst>
          </p:cNvPr>
          <p:cNvSpPr>
            <a:spLocks noChangeAspect="1"/>
          </p:cNvSpPr>
          <p:nvPr/>
        </p:nvSpPr>
        <p:spPr>
          <a:xfrm>
            <a:off x="6354889" y="3160247"/>
            <a:ext cx="103981" cy="103981"/>
          </a:xfrm>
          <a:prstGeom prst="ellipse">
            <a:avLst/>
          </a:prstGeom>
          <a:solidFill>
            <a:srgbClr val="7030A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CEC09D6-2A96-7F44-B9AC-0AB1A4EF36C4}"/>
              </a:ext>
            </a:extLst>
          </p:cNvPr>
          <p:cNvSpPr>
            <a:spLocks noChangeAspect="1"/>
          </p:cNvSpPr>
          <p:nvPr/>
        </p:nvSpPr>
        <p:spPr>
          <a:xfrm>
            <a:off x="7023265" y="4097932"/>
            <a:ext cx="103981" cy="103981"/>
          </a:xfrm>
          <a:prstGeom prst="ellipse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CB4BAF8-D256-C44C-A1A3-899ED68825F1}"/>
              </a:ext>
            </a:extLst>
          </p:cNvPr>
          <p:cNvSpPr>
            <a:spLocks noChangeAspect="1"/>
          </p:cNvSpPr>
          <p:nvPr/>
        </p:nvSpPr>
        <p:spPr>
          <a:xfrm>
            <a:off x="6346690" y="3220388"/>
            <a:ext cx="103981" cy="103981"/>
          </a:xfrm>
          <a:prstGeom prst="ellipse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64E7216-E063-224D-89C6-5A465058F565}"/>
              </a:ext>
            </a:extLst>
          </p:cNvPr>
          <p:cNvSpPr>
            <a:spLocks noChangeAspect="1"/>
          </p:cNvSpPr>
          <p:nvPr/>
        </p:nvSpPr>
        <p:spPr>
          <a:xfrm>
            <a:off x="6942210" y="3912588"/>
            <a:ext cx="103981" cy="1039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4DF1579-93A8-874D-8C7F-646E227000BB}"/>
              </a:ext>
            </a:extLst>
          </p:cNvPr>
          <p:cNvSpPr>
            <a:spLocks noChangeAspect="1"/>
          </p:cNvSpPr>
          <p:nvPr/>
        </p:nvSpPr>
        <p:spPr>
          <a:xfrm>
            <a:off x="6947932" y="3993951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2533A19-D30A-8B4A-98A8-ABBE7C40FBB3}"/>
              </a:ext>
            </a:extLst>
          </p:cNvPr>
          <p:cNvSpPr>
            <a:spLocks noChangeAspect="1"/>
          </p:cNvSpPr>
          <p:nvPr/>
        </p:nvSpPr>
        <p:spPr>
          <a:xfrm>
            <a:off x="7831600" y="1209821"/>
            <a:ext cx="103981" cy="103981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EA0FAA2-868F-C64F-8203-40496095DA33}"/>
              </a:ext>
            </a:extLst>
          </p:cNvPr>
          <p:cNvSpPr>
            <a:spLocks noChangeAspect="1"/>
          </p:cNvSpPr>
          <p:nvPr/>
        </p:nvSpPr>
        <p:spPr>
          <a:xfrm>
            <a:off x="7446744" y="1988744"/>
            <a:ext cx="103981" cy="1039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BF02AAB-C38F-E342-BB27-646E09E70876}"/>
              </a:ext>
            </a:extLst>
          </p:cNvPr>
          <p:cNvSpPr>
            <a:spLocks noChangeAspect="1"/>
          </p:cNvSpPr>
          <p:nvPr/>
        </p:nvSpPr>
        <p:spPr>
          <a:xfrm>
            <a:off x="7459691" y="2025707"/>
            <a:ext cx="103981" cy="103981"/>
          </a:xfrm>
          <a:prstGeom prst="ellipse">
            <a:avLst/>
          </a:prstGeom>
          <a:solidFill>
            <a:srgbClr val="7030A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6160567-7BE7-B543-B498-B86E32E3A85F}"/>
              </a:ext>
            </a:extLst>
          </p:cNvPr>
          <p:cNvSpPr>
            <a:spLocks noChangeAspect="1"/>
          </p:cNvSpPr>
          <p:nvPr/>
        </p:nvSpPr>
        <p:spPr>
          <a:xfrm>
            <a:off x="7652542" y="1356677"/>
            <a:ext cx="103981" cy="103981"/>
          </a:xfrm>
          <a:prstGeom prst="ellipse">
            <a:avLst/>
          </a:prstGeom>
          <a:solidFill>
            <a:srgbClr val="7030A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9F54940-2EF8-3042-A311-B5DE2D56AD0E}"/>
              </a:ext>
            </a:extLst>
          </p:cNvPr>
          <p:cNvSpPr>
            <a:spLocks noChangeAspect="1"/>
          </p:cNvSpPr>
          <p:nvPr/>
        </p:nvSpPr>
        <p:spPr>
          <a:xfrm>
            <a:off x="7844290" y="1195711"/>
            <a:ext cx="103981" cy="1039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133CDAC-AADB-9E42-8ACB-7F0D2D433C5B}"/>
              </a:ext>
            </a:extLst>
          </p:cNvPr>
          <p:cNvSpPr>
            <a:spLocks noChangeAspect="1"/>
          </p:cNvSpPr>
          <p:nvPr/>
        </p:nvSpPr>
        <p:spPr>
          <a:xfrm>
            <a:off x="830280" y="2176467"/>
            <a:ext cx="103981" cy="103981"/>
          </a:xfrm>
          <a:prstGeom prst="ellipse">
            <a:avLst/>
          </a:prstGeom>
          <a:solidFill>
            <a:srgbClr val="00206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A07B9AF-4B13-6249-BA20-657CF3B22E37}"/>
              </a:ext>
            </a:extLst>
          </p:cNvPr>
          <p:cNvSpPr>
            <a:spLocks noChangeAspect="1"/>
          </p:cNvSpPr>
          <p:nvPr/>
        </p:nvSpPr>
        <p:spPr>
          <a:xfrm>
            <a:off x="4764882" y="2277110"/>
            <a:ext cx="103981" cy="1039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4CE9A80-2961-644F-BFE8-5E03411968E4}"/>
              </a:ext>
            </a:extLst>
          </p:cNvPr>
          <p:cNvSpPr>
            <a:spLocks noChangeAspect="1"/>
          </p:cNvSpPr>
          <p:nvPr/>
        </p:nvSpPr>
        <p:spPr>
          <a:xfrm>
            <a:off x="1229418" y="3023491"/>
            <a:ext cx="103981" cy="103981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A928397-C87C-C64C-B2F3-30C2AB7B1199}"/>
              </a:ext>
            </a:extLst>
          </p:cNvPr>
          <p:cNvSpPr>
            <a:spLocks noChangeAspect="1"/>
          </p:cNvSpPr>
          <p:nvPr/>
        </p:nvSpPr>
        <p:spPr>
          <a:xfrm>
            <a:off x="7498734" y="1750565"/>
            <a:ext cx="103981" cy="10398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446B2A3-7A94-E846-92E5-D6C02E038131}"/>
              </a:ext>
            </a:extLst>
          </p:cNvPr>
          <p:cNvSpPr>
            <a:spLocks noChangeAspect="1"/>
          </p:cNvSpPr>
          <p:nvPr/>
        </p:nvSpPr>
        <p:spPr>
          <a:xfrm>
            <a:off x="4816872" y="2348793"/>
            <a:ext cx="103981" cy="103981"/>
          </a:xfrm>
          <a:prstGeom prst="ellipse">
            <a:avLst/>
          </a:prstGeom>
          <a:solidFill>
            <a:schemeClr val="accent1">
              <a:lumMod val="90000"/>
              <a:lumOff val="1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D2C7D805-C9CA-D74F-BB85-D30DA7105CC8}"/>
              </a:ext>
            </a:extLst>
          </p:cNvPr>
          <p:cNvSpPr>
            <a:spLocks noChangeAspect="1"/>
          </p:cNvSpPr>
          <p:nvPr/>
        </p:nvSpPr>
        <p:spPr>
          <a:xfrm>
            <a:off x="6056515" y="1555182"/>
            <a:ext cx="103981" cy="103981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8165720C-4D9B-544B-A87D-ABDD2104CCF5}"/>
              </a:ext>
            </a:extLst>
          </p:cNvPr>
          <p:cNvSpPr>
            <a:spLocks noChangeAspect="1"/>
          </p:cNvSpPr>
          <p:nvPr/>
        </p:nvSpPr>
        <p:spPr>
          <a:xfrm>
            <a:off x="6099638" y="1486813"/>
            <a:ext cx="103981" cy="103981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E9F1ACE3-45FA-4B4B-83F9-964DDEFF0B5E}"/>
              </a:ext>
            </a:extLst>
          </p:cNvPr>
          <p:cNvSpPr>
            <a:spLocks noChangeAspect="1"/>
          </p:cNvSpPr>
          <p:nvPr/>
        </p:nvSpPr>
        <p:spPr>
          <a:xfrm>
            <a:off x="6184296" y="1428540"/>
            <a:ext cx="103981" cy="103981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FB3FF3FC-10CF-A047-A94D-6D18CBE8ED7C}"/>
              </a:ext>
            </a:extLst>
          </p:cNvPr>
          <p:cNvSpPr>
            <a:spLocks noChangeAspect="1"/>
          </p:cNvSpPr>
          <p:nvPr/>
        </p:nvSpPr>
        <p:spPr>
          <a:xfrm>
            <a:off x="6099345" y="1627006"/>
            <a:ext cx="103981" cy="1039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04A78CC8-0BD6-0C4A-8377-E1C4F33A7F28}"/>
              </a:ext>
            </a:extLst>
          </p:cNvPr>
          <p:cNvSpPr>
            <a:spLocks noChangeAspect="1"/>
          </p:cNvSpPr>
          <p:nvPr/>
        </p:nvSpPr>
        <p:spPr>
          <a:xfrm>
            <a:off x="6117665" y="1558915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1865A35A-E72D-2446-A154-A9F2FECA87D3}"/>
              </a:ext>
            </a:extLst>
          </p:cNvPr>
          <p:cNvSpPr>
            <a:spLocks noChangeAspect="1"/>
          </p:cNvSpPr>
          <p:nvPr/>
        </p:nvSpPr>
        <p:spPr>
          <a:xfrm>
            <a:off x="6201737" y="1590139"/>
            <a:ext cx="103981" cy="1039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82140E6B-2C3E-204B-BE08-9795471D6496}"/>
              </a:ext>
            </a:extLst>
          </p:cNvPr>
          <p:cNvSpPr>
            <a:spLocks noChangeAspect="1"/>
          </p:cNvSpPr>
          <p:nvPr/>
        </p:nvSpPr>
        <p:spPr>
          <a:xfrm>
            <a:off x="6158301" y="1487091"/>
            <a:ext cx="103981" cy="103981"/>
          </a:xfrm>
          <a:prstGeom prst="ellipse">
            <a:avLst/>
          </a:pr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BD3EFF0E-6323-D445-9494-B7983AD1ACDD}"/>
              </a:ext>
            </a:extLst>
          </p:cNvPr>
          <p:cNvSpPr>
            <a:spLocks noChangeAspect="1"/>
          </p:cNvSpPr>
          <p:nvPr/>
        </p:nvSpPr>
        <p:spPr>
          <a:xfrm>
            <a:off x="6096138" y="1435100"/>
            <a:ext cx="103981" cy="1039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9DECB549-B0C2-5842-9392-952409BCA135}"/>
              </a:ext>
            </a:extLst>
          </p:cNvPr>
          <p:cNvSpPr>
            <a:spLocks noChangeAspect="1"/>
          </p:cNvSpPr>
          <p:nvPr/>
        </p:nvSpPr>
        <p:spPr>
          <a:xfrm>
            <a:off x="6253727" y="1495040"/>
            <a:ext cx="103981" cy="10398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78672F6A-0ABE-564F-89B8-7A0D9AF23C8E}"/>
              </a:ext>
            </a:extLst>
          </p:cNvPr>
          <p:cNvSpPr>
            <a:spLocks noChangeAspect="1"/>
          </p:cNvSpPr>
          <p:nvPr/>
        </p:nvSpPr>
        <p:spPr>
          <a:xfrm>
            <a:off x="6203045" y="1563004"/>
            <a:ext cx="103981" cy="10398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14797169-AF6B-814A-80A2-8B9234194B03}"/>
              </a:ext>
            </a:extLst>
          </p:cNvPr>
          <p:cNvSpPr>
            <a:spLocks noChangeAspect="1"/>
          </p:cNvSpPr>
          <p:nvPr/>
        </p:nvSpPr>
        <p:spPr>
          <a:xfrm>
            <a:off x="5933461" y="1627007"/>
            <a:ext cx="103981" cy="103981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CE89F98-D65B-D04D-9B84-2A410BD6E215}"/>
              </a:ext>
            </a:extLst>
          </p:cNvPr>
          <p:cNvSpPr>
            <a:spLocks noChangeAspect="1"/>
          </p:cNvSpPr>
          <p:nvPr/>
        </p:nvSpPr>
        <p:spPr>
          <a:xfrm>
            <a:off x="5976584" y="1558638"/>
            <a:ext cx="103981" cy="103981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2A6AB28A-5CC5-B444-93FA-F0FE6AC78BE1}"/>
              </a:ext>
            </a:extLst>
          </p:cNvPr>
          <p:cNvSpPr>
            <a:spLocks noChangeAspect="1"/>
          </p:cNvSpPr>
          <p:nvPr/>
        </p:nvSpPr>
        <p:spPr>
          <a:xfrm>
            <a:off x="6061242" y="1500365"/>
            <a:ext cx="103981" cy="103981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CC7471C1-9560-BC40-9A20-9BC14C00754A}"/>
              </a:ext>
            </a:extLst>
          </p:cNvPr>
          <p:cNvSpPr>
            <a:spLocks noChangeAspect="1"/>
          </p:cNvSpPr>
          <p:nvPr/>
        </p:nvSpPr>
        <p:spPr>
          <a:xfrm>
            <a:off x="5976291" y="1698831"/>
            <a:ext cx="103981" cy="1039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D7935833-AF6D-D247-BE83-0D9A36AEF950}"/>
              </a:ext>
            </a:extLst>
          </p:cNvPr>
          <p:cNvSpPr>
            <a:spLocks noChangeAspect="1"/>
          </p:cNvSpPr>
          <p:nvPr/>
        </p:nvSpPr>
        <p:spPr>
          <a:xfrm>
            <a:off x="5994611" y="1630740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9F43E53A-5F31-3746-8275-3CFCF1925FEA}"/>
              </a:ext>
            </a:extLst>
          </p:cNvPr>
          <p:cNvSpPr>
            <a:spLocks noChangeAspect="1"/>
          </p:cNvSpPr>
          <p:nvPr/>
        </p:nvSpPr>
        <p:spPr>
          <a:xfrm>
            <a:off x="6078683" y="1661964"/>
            <a:ext cx="103981" cy="1039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B028BCEB-863F-5045-BE39-00C58290C67A}"/>
              </a:ext>
            </a:extLst>
          </p:cNvPr>
          <p:cNvSpPr>
            <a:spLocks noChangeAspect="1"/>
          </p:cNvSpPr>
          <p:nvPr/>
        </p:nvSpPr>
        <p:spPr>
          <a:xfrm>
            <a:off x="6035247" y="1558916"/>
            <a:ext cx="103981" cy="103981"/>
          </a:xfrm>
          <a:prstGeom prst="ellipse">
            <a:avLst/>
          </a:pr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92D8D93D-DF78-D046-B690-05C5E33359CD}"/>
              </a:ext>
            </a:extLst>
          </p:cNvPr>
          <p:cNvSpPr>
            <a:spLocks noChangeAspect="1"/>
          </p:cNvSpPr>
          <p:nvPr/>
        </p:nvSpPr>
        <p:spPr>
          <a:xfrm>
            <a:off x="5973084" y="1506925"/>
            <a:ext cx="103981" cy="1039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6190EFA4-EA8C-B34F-9CA1-1801B869D4F4}"/>
              </a:ext>
            </a:extLst>
          </p:cNvPr>
          <p:cNvSpPr>
            <a:spLocks noChangeAspect="1"/>
          </p:cNvSpPr>
          <p:nvPr/>
        </p:nvSpPr>
        <p:spPr>
          <a:xfrm>
            <a:off x="6130673" y="1566865"/>
            <a:ext cx="103981" cy="10398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ED731694-74E2-324C-8412-F7231E5EEE79}"/>
              </a:ext>
            </a:extLst>
          </p:cNvPr>
          <p:cNvSpPr>
            <a:spLocks noChangeAspect="1"/>
          </p:cNvSpPr>
          <p:nvPr/>
        </p:nvSpPr>
        <p:spPr>
          <a:xfrm>
            <a:off x="6160496" y="1627006"/>
            <a:ext cx="103981" cy="10398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C3D1CDEB-4643-B543-A151-7F6A9A209E42}"/>
              </a:ext>
            </a:extLst>
          </p:cNvPr>
          <p:cNvSpPr>
            <a:spLocks noChangeAspect="1"/>
          </p:cNvSpPr>
          <p:nvPr/>
        </p:nvSpPr>
        <p:spPr>
          <a:xfrm>
            <a:off x="6071992" y="1497825"/>
            <a:ext cx="103981" cy="103981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C9559AF5-1C6A-C740-A304-77A1F22B69B4}"/>
              </a:ext>
            </a:extLst>
          </p:cNvPr>
          <p:cNvSpPr>
            <a:spLocks noChangeAspect="1"/>
          </p:cNvSpPr>
          <p:nvPr/>
        </p:nvSpPr>
        <p:spPr>
          <a:xfrm>
            <a:off x="6115115" y="1429456"/>
            <a:ext cx="103981" cy="103981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1AAB226F-50D0-7744-A89E-DDAFD20A46CA}"/>
              </a:ext>
            </a:extLst>
          </p:cNvPr>
          <p:cNvSpPr>
            <a:spLocks noChangeAspect="1"/>
          </p:cNvSpPr>
          <p:nvPr/>
        </p:nvSpPr>
        <p:spPr>
          <a:xfrm>
            <a:off x="6199773" y="1371183"/>
            <a:ext cx="103981" cy="103981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C7481C09-5D63-CD43-8426-54E968618238}"/>
              </a:ext>
            </a:extLst>
          </p:cNvPr>
          <p:cNvSpPr>
            <a:spLocks noChangeAspect="1"/>
          </p:cNvSpPr>
          <p:nvPr/>
        </p:nvSpPr>
        <p:spPr>
          <a:xfrm>
            <a:off x="6114822" y="1569649"/>
            <a:ext cx="103981" cy="1039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99F81248-CAC3-6F49-BFC6-356F3D8287F6}"/>
              </a:ext>
            </a:extLst>
          </p:cNvPr>
          <p:cNvSpPr>
            <a:spLocks noChangeAspect="1"/>
          </p:cNvSpPr>
          <p:nvPr/>
        </p:nvSpPr>
        <p:spPr>
          <a:xfrm>
            <a:off x="6133142" y="1501558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C2FE40D1-655D-FA4C-AF25-698F00A98F9A}"/>
              </a:ext>
            </a:extLst>
          </p:cNvPr>
          <p:cNvSpPr>
            <a:spLocks noChangeAspect="1"/>
          </p:cNvSpPr>
          <p:nvPr/>
        </p:nvSpPr>
        <p:spPr>
          <a:xfrm>
            <a:off x="6217214" y="1532782"/>
            <a:ext cx="103981" cy="1039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296B6085-90FC-AB42-BD15-87613322E330}"/>
              </a:ext>
            </a:extLst>
          </p:cNvPr>
          <p:cNvSpPr>
            <a:spLocks noChangeAspect="1"/>
          </p:cNvSpPr>
          <p:nvPr/>
        </p:nvSpPr>
        <p:spPr>
          <a:xfrm>
            <a:off x="6173778" y="1429734"/>
            <a:ext cx="103981" cy="103981"/>
          </a:xfrm>
          <a:prstGeom prst="ellipse">
            <a:avLst/>
          </a:pr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18A21DAE-E019-864C-9BD1-B9876245080B}"/>
              </a:ext>
            </a:extLst>
          </p:cNvPr>
          <p:cNvSpPr>
            <a:spLocks noChangeAspect="1"/>
          </p:cNvSpPr>
          <p:nvPr/>
        </p:nvSpPr>
        <p:spPr>
          <a:xfrm>
            <a:off x="6111615" y="1377743"/>
            <a:ext cx="103981" cy="1039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1A2890C0-7D16-AF49-AADE-C08BFA77CDC6}"/>
              </a:ext>
            </a:extLst>
          </p:cNvPr>
          <p:cNvSpPr>
            <a:spLocks noChangeAspect="1"/>
          </p:cNvSpPr>
          <p:nvPr/>
        </p:nvSpPr>
        <p:spPr>
          <a:xfrm>
            <a:off x="6269204" y="1437683"/>
            <a:ext cx="103981" cy="10398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532FC54A-D2B8-FB44-8112-1A3AB60CE0D9}"/>
              </a:ext>
            </a:extLst>
          </p:cNvPr>
          <p:cNvSpPr>
            <a:spLocks noChangeAspect="1"/>
          </p:cNvSpPr>
          <p:nvPr/>
        </p:nvSpPr>
        <p:spPr>
          <a:xfrm>
            <a:off x="6145079" y="1330177"/>
            <a:ext cx="103981" cy="10398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C1160390-C760-0244-81C5-4A37C9F4F39F}"/>
              </a:ext>
            </a:extLst>
          </p:cNvPr>
          <p:cNvSpPr>
            <a:spLocks noChangeAspect="1"/>
          </p:cNvSpPr>
          <p:nvPr/>
        </p:nvSpPr>
        <p:spPr>
          <a:xfrm>
            <a:off x="5948938" y="1616260"/>
            <a:ext cx="103981" cy="103981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C05D7F79-8C10-DD4A-B2DC-2DA3875F18DF}"/>
              </a:ext>
            </a:extLst>
          </p:cNvPr>
          <p:cNvSpPr>
            <a:spLocks noChangeAspect="1"/>
          </p:cNvSpPr>
          <p:nvPr/>
        </p:nvSpPr>
        <p:spPr>
          <a:xfrm>
            <a:off x="5992061" y="1547891"/>
            <a:ext cx="103981" cy="103981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2226F0BC-3256-5542-BDE1-B61DE2714157}"/>
              </a:ext>
            </a:extLst>
          </p:cNvPr>
          <p:cNvSpPr>
            <a:spLocks noChangeAspect="1"/>
          </p:cNvSpPr>
          <p:nvPr/>
        </p:nvSpPr>
        <p:spPr>
          <a:xfrm>
            <a:off x="6076719" y="1489618"/>
            <a:ext cx="103981" cy="103981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20152956-963A-0B43-9844-E5ED33DE8488}"/>
              </a:ext>
            </a:extLst>
          </p:cNvPr>
          <p:cNvSpPr>
            <a:spLocks noChangeAspect="1"/>
          </p:cNvSpPr>
          <p:nvPr/>
        </p:nvSpPr>
        <p:spPr>
          <a:xfrm>
            <a:off x="5902260" y="1639378"/>
            <a:ext cx="103981" cy="1039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C7DEBBA6-40BF-B749-AB3B-CD2403894418}"/>
              </a:ext>
            </a:extLst>
          </p:cNvPr>
          <p:cNvSpPr>
            <a:spLocks noChangeAspect="1"/>
          </p:cNvSpPr>
          <p:nvPr/>
        </p:nvSpPr>
        <p:spPr>
          <a:xfrm>
            <a:off x="6010088" y="1619993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D41C5FA1-1451-6A44-A515-89BB7D5FA262}"/>
              </a:ext>
            </a:extLst>
          </p:cNvPr>
          <p:cNvSpPr>
            <a:spLocks noChangeAspect="1"/>
          </p:cNvSpPr>
          <p:nvPr/>
        </p:nvSpPr>
        <p:spPr>
          <a:xfrm>
            <a:off x="6094160" y="1651217"/>
            <a:ext cx="103981" cy="1039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19237396-F52F-DB4B-9DE9-86607EEE82FA}"/>
              </a:ext>
            </a:extLst>
          </p:cNvPr>
          <p:cNvSpPr>
            <a:spLocks noChangeAspect="1"/>
          </p:cNvSpPr>
          <p:nvPr/>
        </p:nvSpPr>
        <p:spPr>
          <a:xfrm>
            <a:off x="6050724" y="1548169"/>
            <a:ext cx="103981" cy="103981"/>
          </a:xfrm>
          <a:prstGeom prst="ellipse">
            <a:avLst/>
          </a:pr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9E98BCB4-C89B-3646-8D3E-1E341101091D}"/>
              </a:ext>
            </a:extLst>
          </p:cNvPr>
          <p:cNvSpPr>
            <a:spLocks noChangeAspect="1"/>
          </p:cNvSpPr>
          <p:nvPr/>
        </p:nvSpPr>
        <p:spPr>
          <a:xfrm>
            <a:off x="5988561" y="1496178"/>
            <a:ext cx="103981" cy="1039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963E70E9-220F-9B41-8493-9A8E5A12A71F}"/>
              </a:ext>
            </a:extLst>
          </p:cNvPr>
          <p:cNvSpPr>
            <a:spLocks noChangeAspect="1"/>
          </p:cNvSpPr>
          <p:nvPr/>
        </p:nvSpPr>
        <p:spPr>
          <a:xfrm>
            <a:off x="6146150" y="1556118"/>
            <a:ext cx="103981" cy="10398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85879821-8DE2-C749-A156-0FD0B29E621D}"/>
              </a:ext>
            </a:extLst>
          </p:cNvPr>
          <p:cNvSpPr>
            <a:spLocks noChangeAspect="1"/>
          </p:cNvSpPr>
          <p:nvPr/>
        </p:nvSpPr>
        <p:spPr>
          <a:xfrm>
            <a:off x="6175973" y="1616259"/>
            <a:ext cx="103981" cy="10398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73BC11E6-910A-5E4F-AD45-F97C2F6D1EC7}"/>
              </a:ext>
            </a:extLst>
          </p:cNvPr>
          <p:cNvSpPr>
            <a:spLocks noChangeAspect="1"/>
          </p:cNvSpPr>
          <p:nvPr/>
        </p:nvSpPr>
        <p:spPr>
          <a:xfrm>
            <a:off x="5963684" y="1556644"/>
            <a:ext cx="103981" cy="103981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30CFF5FC-324A-4948-9ECE-37DA64749743}"/>
              </a:ext>
            </a:extLst>
          </p:cNvPr>
          <p:cNvSpPr>
            <a:spLocks noChangeAspect="1"/>
          </p:cNvSpPr>
          <p:nvPr/>
        </p:nvSpPr>
        <p:spPr>
          <a:xfrm>
            <a:off x="6006807" y="1488275"/>
            <a:ext cx="103981" cy="103981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E6E14FEE-02E3-1041-96AC-9631CB71CE73}"/>
              </a:ext>
            </a:extLst>
          </p:cNvPr>
          <p:cNvSpPr>
            <a:spLocks noChangeAspect="1"/>
          </p:cNvSpPr>
          <p:nvPr/>
        </p:nvSpPr>
        <p:spPr>
          <a:xfrm>
            <a:off x="6091465" y="1430002"/>
            <a:ext cx="103981" cy="103981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7E0724A5-4272-1E4E-B254-5141494BD9B5}"/>
              </a:ext>
            </a:extLst>
          </p:cNvPr>
          <p:cNvSpPr>
            <a:spLocks noChangeAspect="1"/>
          </p:cNvSpPr>
          <p:nvPr/>
        </p:nvSpPr>
        <p:spPr>
          <a:xfrm>
            <a:off x="1411385" y="3056656"/>
            <a:ext cx="103981" cy="1039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772FFB50-BA44-6946-AD2F-AC97BD9F4D01}"/>
              </a:ext>
            </a:extLst>
          </p:cNvPr>
          <p:cNvSpPr>
            <a:spLocks noChangeAspect="1"/>
          </p:cNvSpPr>
          <p:nvPr/>
        </p:nvSpPr>
        <p:spPr>
          <a:xfrm>
            <a:off x="6024834" y="1560377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0B2AB8EE-4927-CA49-ACDA-8A9066CD58FC}"/>
              </a:ext>
            </a:extLst>
          </p:cNvPr>
          <p:cNvSpPr>
            <a:spLocks noChangeAspect="1"/>
          </p:cNvSpPr>
          <p:nvPr/>
        </p:nvSpPr>
        <p:spPr>
          <a:xfrm>
            <a:off x="6108906" y="1591601"/>
            <a:ext cx="103981" cy="1039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D4C874AE-2A24-814A-98AD-C3BF9DDC6B1C}"/>
              </a:ext>
            </a:extLst>
          </p:cNvPr>
          <p:cNvSpPr>
            <a:spLocks noChangeAspect="1"/>
          </p:cNvSpPr>
          <p:nvPr/>
        </p:nvSpPr>
        <p:spPr>
          <a:xfrm>
            <a:off x="6065470" y="1488553"/>
            <a:ext cx="103981" cy="103981"/>
          </a:xfrm>
          <a:prstGeom prst="ellipse">
            <a:avLst/>
          </a:pr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EC85FD8E-E038-1F42-B09D-E98B34F6BF16}"/>
              </a:ext>
            </a:extLst>
          </p:cNvPr>
          <p:cNvSpPr>
            <a:spLocks noChangeAspect="1"/>
          </p:cNvSpPr>
          <p:nvPr/>
        </p:nvSpPr>
        <p:spPr>
          <a:xfrm>
            <a:off x="6003307" y="1436562"/>
            <a:ext cx="103981" cy="1039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993AFDAF-0A59-2A4E-AB81-CCF25BF5FF9B}"/>
              </a:ext>
            </a:extLst>
          </p:cNvPr>
          <p:cNvSpPr>
            <a:spLocks noChangeAspect="1"/>
          </p:cNvSpPr>
          <p:nvPr/>
        </p:nvSpPr>
        <p:spPr>
          <a:xfrm>
            <a:off x="6160896" y="1496502"/>
            <a:ext cx="103981" cy="10398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FA19E20A-D53C-954C-B351-94D5F91EA7BC}"/>
              </a:ext>
            </a:extLst>
          </p:cNvPr>
          <p:cNvSpPr>
            <a:spLocks noChangeAspect="1"/>
          </p:cNvSpPr>
          <p:nvPr/>
        </p:nvSpPr>
        <p:spPr>
          <a:xfrm>
            <a:off x="6190719" y="1556643"/>
            <a:ext cx="103981" cy="10398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8E29220D-0499-C24E-A37A-4B4E984998CB}"/>
              </a:ext>
            </a:extLst>
          </p:cNvPr>
          <p:cNvSpPr>
            <a:spLocks noChangeAspect="1"/>
          </p:cNvSpPr>
          <p:nvPr/>
        </p:nvSpPr>
        <p:spPr>
          <a:xfrm>
            <a:off x="6015674" y="1493479"/>
            <a:ext cx="103981" cy="103981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F731AFAE-8D84-D548-869E-E2DA63EAE53D}"/>
              </a:ext>
            </a:extLst>
          </p:cNvPr>
          <p:cNvSpPr>
            <a:spLocks noChangeAspect="1"/>
          </p:cNvSpPr>
          <p:nvPr/>
        </p:nvSpPr>
        <p:spPr>
          <a:xfrm>
            <a:off x="6058797" y="1425110"/>
            <a:ext cx="103981" cy="103981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6653DFD0-2897-2540-9EA9-1D98C1DCDFA5}"/>
              </a:ext>
            </a:extLst>
          </p:cNvPr>
          <p:cNvSpPr>
            <a:spLocks noChangeAspect="1"/>
          </p:cNvSpPr>
          <p:nvPr/>
        </p:nvSpPr>
        <p:spPr>
          <a:xfrm>
            <a:off x="6143455" y="1366837"/>
            <a:ext cx="103981" cy="103981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902AD845-C471-5C4C-B54B-22CDE2FB1E59}"/>
              </a:ext>
            </a:extLst>
          </p:cNvPr>
          <p:cNvSpPr>
            <a:spLocks noChangeAspect="1"/>
          </p:cNvSpPr>
          <p:nvPr/>
        </p:nvSpPr>
        <p:spPr>
          <a:xfrm>
            <a:off x="6058504" y="1565303"/>
            <a:ext cx="103981" cy="1039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E539B818-D02B-0E4E-A0EE-8F4990B09CBB}"/>
              </a:ext>
            </a:extLst>
          </p:cNvPr>
          <p:cNvSpPr>
            <a:spLocks noChangeAspect="1"/>
          </p:cNvSpPr>
          <p:nvPr/>
        </p:nvSpPr>
        <p:spPr>
          <a:xfrm>
            <a:off x="6076824" y="1497212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0943407E-F684-974F-AAB6-C8C5963D3725}"/>
              </a:ext>
            </a:extLst>
          </p:cNvPr>
          <p:cNvSpPr>
            <a:spLocks noChangeAspect="1"/>
          </p:cNvSpPr>
          <p:nvPr/>
        </p:nvSpPr>
        <p:spPr>
          <a:xfrm>
            <a:off x="6160896" y="1528436"/>
            <a:ext cx="103981" cy="103981"/>
          </a:xfrm>
          <a:prstGeom prst="ellipse">
            <a:avLst/>
          </a:prstGeom>
          <a:solidFill>
            <a:srgbClr val="7030A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DDCA8CC5-C911-4E43-9133-D482F2DFC441}"/>
              </a:ext>
            </a:extLst>
          </p:cNvPr>
          <p:cNvSpPr>
            <a:spLocks noChangeAspect="1"/>
          </p:cNvSpPr>
          <p:nvPr/>
        </p:nvSpPr>
        <p:spPr>
          <a:xfrm>
            <a:off x="6117460" y="1425388"/>
            <a:ext cx="103981" cy="103981"/>
          </a:xfrm>
          <a:prstGeom prst="ellipse">
            <a:avLst/>
          </a:pr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22C364F8-CF7D-A748-91B7-787C99687402}"/>
              </a:ext>
            </a:extLst>
          </p:cNvPr>
          <p:cNvSpPr>
            <a:spLocks noChangeAspect="1"/>
          </p:cNvSpPr>
          <p:nvPr/>
        </p:nvSpPr>
        <p:spPr>
          <a:xfrm>
            <a:off x="6055297" y="1373397"/>
            <a:ext cx="103981" cy="1039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CD0288FC-5541-014E-9665-C249524F7B7E}"/>
              </a:ext>
            </a:extLst>
          </p:cNvPr>
          <p:cNvSpPr>
            <a:spLocks noChangeAspect="1"/>
          </p:cNvSpPr>
          <p:nvPr/>
        </p:nvSpPr>
        <p:spPr>
          <a:xfrm>
            <a:off x="6212886" y="1433337"/>
            <a:ext cx="103981" cy="10398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9EB2250A-783C-5140-A264-39FA286B3D14}"/>
              </a:ext>
            </a:extLst>
          </p:cNvPr>
          <p:cNvSpPr>
            <a:spLocks noChangeAspect="1"/>
          </p:cNvSpPr>
          <p:nvPr/>
        </p:nvSpPr>
        <p:spPr>
          <a:xfrm>
            <a:off x="6242709" y="1493478"/>
            <a:ext cx="103981" cy="10398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7735F175-9270-A140-8FFC-4FCD19C5ABB2}"/>
              </a:ext>
            </a:extLst>
          </p:cNvPr>
          <p:cNvSpPr>
            <a:spLocks noChangeAspect="1"/>
          </p:cNvSpPr>
          <p:nvPr/>
        </p:nvSpPr>
        <p:spPr>
          <a:xfrm>
            <a:off x="5929134" y="1500924"/>
            <a:ext cx="103981" cy="103981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3A106724-0A20-5645-BE39-95D70792761B}"/>
              </a:ext>
            </a:extLst>
          </p:cNvPr>
          <p:cNvSpPr>
            <a:spLocks noChangeAspect="1"/>
          </p:cNvSpPr>
          <p:nvPr/>
        </p:nvSpPr>
        <p:spPr>
          <a:xfrm>
            <a:off x="5972257" y="1432555"/>
            <a:ext cx="103981" cy="103981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AEB99E36-4DD2-6149-B5C8-E0E47B4AD2B0}"/>
              </a:ext>
            </a:extLst>
          </p:cNvPr>
          <p:cNvSpPr>
            <a:spLocks noChangeAspect="1"/>
          </p:cNvSpPr>
          <p:nvPr/>
        </p:nvSpPr>
        <p:spPr>
          <a:xfrm>
            <a:off x="6056915" y="1374282"/>
            <a:ext cx="103981" cy="103981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23FE774E-07C3-3F44-B777-0DC3D25D5D1E}"/>
              </a:ext>
            </a:extLst>
          </p:cNvPr>
          <p:cNvSpPr>
            <a:spLocks noChangeAspect="1"/>
          </p:cNvSpPr>
          <p:nvPr/>
        </p:nvSpPr>
        <p:spPr>
          <a:xfrm>
            <a:off x="5916668" y="1550536"/>
            <a:ext cx="103981" cy="1039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E7E4B49C-7D6B-7240-844D-7C9FB7F1839E}"/>
              </a:ext>
            </a:extLst>
          </p:cNvPr>
          <p:cNvSpPr>
            <a:spLocks noChangeAspect="1"/>
          </p:cNvSpPr>
          <p:nvPr/>
        </p:nvSpPr>
        <p:spPr>
          <a:xfrm>
            <a:off x="5990284" y="1504657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F5780530-6BD3-394D-A9F9-C248C9C6EF2A}"/>
              </a:ext>
            </a:extLst>
          </p:cNvPr>
          <p:cNvSpPr>
            <a:spLocks noChangeAspect="1"/>
          </p:cNvSpPr>
          <p:nvPr/>
        </p:nvSpPr>
        <p:spPr>
          <a:xfrm>
            <a:off x="5611713" y="1805091"/>
            <a:ext cx="103981" cy="1039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FDF295F8-D0EE-DB49-B691-58DFBFF298DC}"/>
              </a:ext>
            </a:extLst>
          </p:cNvPr>
          <p:cNvSpPr>
            <a:spLocks noChangeAspect="1"/>
          </p:cNvSpPr>
          <p:nvPr/>
        </p:nvSpPr>
        <p:spPr>
          <a:xfrm>
            <a:off x="5836716" y="1689570"/>
            <a:ext cx="103981" cy="103981"/>
          </a:xfrm>
          <a:prstGeom prst="ellipse">
            <a:avLst/>
          </a:pr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8CA69B85-8C28-BB4B-A187-CC67FD3D91CB}"/>
              </a:ext>
            </a:extLst>
          </p:cNvPr>
          <p:cNvSpPr>
            <a:spLocks noChangeAspect="1"/>
          </p:cNvSpPr>
          <p:nvPr/>
        </p:nvSpPr>
        <p:spPr>
          <a:xfrm>
            <a:off x="5968757" y="1380842"/>
            <a:ext cx="103981" cy="1039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5663C471-B096-4C46-8371-A313ABE3D122}"/>
              </a:ext>
            </a:extLst>
          </p:cNvPr>
          <p:cNvSpPr>
            <a:spLocks noChangeAspect="1"/>
          </p:cNvSpPr>
          <p:nvPr/>
        </p:nvSpPr>
        <p:spPr>
          <a:xfrm>
            <a:off x="6126346" y="1440782"/>
            <a:ext cx="103981" cy="10398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7C218D1A-CD58-D74F-B4E8-5ED9CDBB25D3}"/>
              </a:ext>
            </a:extLst>
          </p:cNvPr>
          <p:cNvSpPr>
            <a:spLocks noChangeAspect="1"/>
          </p:cNvSpPr>
          <p:nvPr/>
        </p:nvSpPr>
        <p:spPr>
          <a:xfrm>
            <a:off x="6156169" y="1500923"/>
            <a:ext cx="103981" cy="10398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4D651BF7-4E30-BF45-9226-500782CE67B9}"/>
              </a:ext>
            </a:extLst>
          </p:cNvPr>
          <p:cNvSpPr>
            <a:spLocks noChangeAspect="1"/>
          </p:cNvSpPr>
          <p:nvPr/>
        </p:nvSpPr>
        <p:spPr>
          <a:xfrm>
            <a:off x="6101790" y="1460064"/>
            <a:ext cx="103981" cy="103981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64B8AE5A-1630-6B4F-96A9-6644975A54CC}"/>
              </a:ext>
            </a:extLst>
          </p:cNvPr>
          <p:cNvSpPr>
            <a:spLocks noChangeAspect="1"/>
          </p:cNvSpPr>
          <p:nvPr/>
        </p:nvSpPr>
        <p:spPr>
          <a:xfrm>
            <a:off x="6144913" y="1391695"/>
            <a:ext cx="103981" cy="103981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7A136F93-00DB-C844-A304-4818D66206A1}"/>
              </a:ext>
            </a:extLst>
          </p:cNvPr>
          <p:cNvSpPr>
            <a:spLocks noChangeAspect="1"/>
          </p:cNvSpPr>
          <p:nvPr/>
        </p:nvSpPr>
        <p:spPr>
          <a:xfrm>
            <a:off x="6229571" y="1333422"/>
            <a:ext cx="103981" cy="103981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7DCEC1BE-2380-C24A-9D45-4847A93F94CE}"/>
              </a:ext>
            </a:extLst>
          </p:cNvPr>
          <p:cNvSpPr>
            <a:spLocks noChangeAspect="1"/>
          </p:cNvSpPr>
          <p:nvPr/>
        </p:nvSpPr>
        <p:spPr>
          <a:xfrm>
            <a:off x="6172322" y="1666389"/>
            <a:ext cx="103981" cy="1039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3A083839-6B7E-2C44-8B2A-671A2B77FC64}"/>
              </a:ext>
            </a:extLst>
          </p:cNvPr>
          <p:cNvSpPr>
            <a:spLocks noChangeAspect="1"/>
          </p:cNvSpPr>
          <p:nvPr/>
        </p:nvSpPr>
        <p:spPr>
          <a:xfrm>
            <a:off x="6162940" y="1463797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417171BC-0A4D-224F-B8EA-9AF01A56176D}"/>
              </a:ext>
            </a:extLst>
          </p:cNvPr>
          <p:cNvSpPr>
            <a:spLocks noChangeAspect="1"/>
          </p:cNvSpPr>
          <p:nvPr/>
        </p:nvSpPr>
        <p:spPr>
          <a:xfrm>
            <a:off x="6247012" y="1495021"/>
            <a:ext cx="103981" cy="1039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0EEE72C5-B842-7D43-82C7-32557CEF987C}"/>
              </a:ext>
            </a:extLst>
          </p:cNvPr>
          <p:cNvSpPr>
            <a:spLocks noChangeAspect="1"/>
          </p:cNvSpPr>
          <p:nvPr/>
        </p:nvSpPr>
        <p:spPr>
          <a:xfrm>
            <a:off x="6203576" y="1391973"/>
            <a:ext cx="103981" cy="103981"/>
          </a:xfrm>
          <a:prstGeom prst="ellipse">
            <a:avLst/>
          </a:pr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A0FDD23D-9318-AD4E-ACF2-3EABD3597F2E}"/>
              </a:ext>
            </a:extLst>
          </p:cNvPr>
          <p:cNvSpPr>
            <a:spLocks noChangeAspect="1"/>
          </p:cNvSpPr>
          <p:nvPr/>
        </p:nvSpPr>
        <p:spPr>
          <a:xfrm>
            <a:off x="6141413" y="1339982"/>
            <a:ext cx="103981" cy="1039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4FE04E89-2074-224A-A323-6E10F94E9910}"/>
              </a:ext>
            </a:extLst>
          </p:cNvPr>
          <p:cNvSpPr>
            <a:spLocks noChangeAspect="1"/>
          </p:cNvSpPr>
          <p:nvPr/>
        </p:nvSpPr>
        <p:spPr>
          <a:xfrm>
            <a:off x="6299002" y="1399922"/>
            <a:ext cx="103981" cy="10398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20FB2FA0-0688-B94A-A68B-B31ADA4C1D95}"/>
              </a:ext>
            </a:extLst>
          </p:cNvPr>
          <p:cNvSpPr>
            <a:spLocks noChangeAspect="1"/>
          </p:cNvSpPr>
          <p:nvPr/>
        </p:nvSpPr>
        <p:spPr>
          <a:xfrm>
            <a:off x="6160417" y="1386865"/>
            <a:ext cx="103981" cy="10398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8F0C8EA2-1FC8-6049-8AC7-A99DC9FF1EDB}"/>
              </a:ext>
            </a:extLst>
          </p:cNvPr>
          <p:cNvSpPr>
            <a:spLocks noChangeAspect="1"/>
          </p:cNvSpPr>
          <p:nvPr/>
        </p:nvSpPr>
        <p:spPr>
          <a:xfrm>
            <a:off x="6095029" y="1257183"/>
            <a:ext cx="103981" cy="103981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C4A741A5-F2CB-DB48-8293-C575673FC4F7}"/>
              </a:ext>
            </a:extLst>
          </p:cNvPr>
          <p:cNvSpPr>
            <a:spLocks noChangeAspect="1"/>
          </p:cNvSpPr>
          <p:nvPr/>
        </p:nvSpPr>
        <p:spPr>
          <a:xfrm>
            <a:off x="5942777" y="1377323"/>
            <a:ext cx="103981" cy="103981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77786959-7C7A-794F-9F38-0D93463D5E71}"/>
              </a:ext>
            </a:extLst>
          </p:cNvPr>
          <p:cNvSpPr>
            <a:spLocks noChangeAspect="1"/>
          </p:cNvSpPr>
          <p:nvPr/>
        </p:nvSpPr>
        <p:spPr>
          <a:xfrm>
            <a:off x="6027435" y="1319050"/>
            <a:ext cx="103981" cy="103981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5C457AFF-C90E-4A46-9A0D-8B3C0709EC86}"/>
              </a:ext>
            </a:extLst>
          </p:cNvPr>
          <p:cNvSpPr>
            <a:spLocks noChangeAspect="1"/>
          </p:cNvSpPr>
          <p:nvPr/>
        </p:nvSpPr>
        <p:spPr>
          <a:xfrm>
            <a:off x="6163873" y="1618828"/>
            <a:ext cx="103981" cy="1039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5E5F85EC-C75F-744A-B981-773F160BA9BC}"/>
              </a:ext>
            </a:extLst>
          </p:cNvPr>
          <p:cNvSpPr>
            <a:spLocks noChangeAspect="1"/>
          </p:cNvSpPr>
          <p:nvPr/>
        </p:nvSpPr>
        <p:spPr>
          <a:xfrm>
            <a:off x="5960804" y="1449425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A3140CB8-4753-C94B-B05E-01BD7B255EB0}"/>
              </a:ext>
            </a:extLst>
          </p:cNvPr>
          <p:cNvSpPr>
            <a:spLocks noChangeAspect="1"/>
          </p:cNvSpPr>
          <p:nvPr/>
        </p:nvSpPr>
        <p:spPr>
          <a:xfrm>
            <a:off x="6019479" y="1455526"/>
            <a:ext cx="103981" cy="103981"/>
          </a:xfrm>
          <a:prstGeom prst="ellipse">
            <a:avLst/>
          </a:prstGeom>
          <a:solidFill>
            <a:srgbClr val="7030A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F32357A6-4FCA-F94E-A751-BFF4029FD12E}"/>
              </a:ext>
            </a:extLst>
          </p:cNvPr>
          <p:cNvSpPr>
            <a:spLocks noChangeAspect="1"/>
          </p:cNvSpPr>
          <p:nvPr/>
        </p:nvSpPr>
        <p:spPr>
          <a:xfrm>
            <a:off x="6001440" y="1377601"/>
            <a:ext cx="103981" cy="103981"/>
          </a:xfrm>
          <a:prstGeom prst="ellipse">
            <a:avLst/>
          </a:pr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7194136-BB85-6147-A74F-5484E39100E8}"/>
              </a:ext>
            </a:extLst>
          </p:cNvPr>
          <p:cNvSpPr>
            <a:spLocks noChangeAspect="1"/>
          </p:cNvSpPr>
          <p:nvPr/>
        </p:nvSpPr>
        <p:spPr>
          <a:xfrm>
            <a:off x="5939277" y="1325610"/>
            <a:ext cx="103981" cy="1039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FF77C531-9C24-3C42-9DEF-71904F69EF00}"/>
              </a:ext>
            </a:extLst>
          </p:cNvPr>
          <p:cNvSpPr>
            <a:spLocks noChangeAspect="1"/>
          </p:cNvSpPr>
          <p:nvPr/>
        </p:nvSpPr>
        <p:spPr>
          <a:xfrm>
            <a:off x="1411385" y="2910012"/>
            <a:ext cx="103981" cy="10398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433AF4E9-2E1F-F34D-9550-AF001EEB85BD}"/>
              </a:ext>
            </a:extLst>
          </p:cNvPr>
          <p:cNvSpPr>
            <a:spLocks noChangeAspect="1"/>
          </p:cNvSpPr>
          <p:nvPr/>
        </p:nvSpPr>
        <p:spPr>
          <a:xfrm>
            <a:off x="6128496" y="1292393"/>
            <a:ext cx="103981" cy="103981"/>
          </a:xfrm>
          <a:prstGeom prst="ellipse">
            <a:avLst/>
          </a:prstGeom>
          <a:solidFill>
            <a:srgbClr val="7030A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2930BB4B-3A64-7049-8660-D583C0F8A19D}"/>
              </a:ext>
            </a:extLst>
          </p:cNvPr>
          <p:cNvSpPr>
            <a:spLocks noChangeAspect="1"/>
          </p:cNvSpPr>
          <p:nvPr/>
        </p:nvSpPr>
        <p:spPr>
          <a:xfrm>
            <a:off x="5584117" y="1857081"/>
            <a:ext cx="103981" cy="103981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3FA9F5D4-275B-594E-BCA4-F92EA0C67EE6}"/>
              </a:ext>
            </a:extLst>
          </p:cNvPr>
          <p:cNvSpPr>
            <a:spLocks noChangeAspect="1"/>
          </p:cNvSpPr>
          <p:nvPr/>
        </p:nvSpPr>
        <p:spPr>
          <a:xfrm>
            <a:off x="5930304" y="1284154"/>
            <a:ext cx="103981" cy="103981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C5BA8CCB-A04D-704D-94CF-9BCD719A6F27}"/>
              </a:ext>
            </a:extLst>
          </p:cNvPr>
          <p:cNvSpPr>
            <a:spLocks noChangeAspect="1"/>
          </p:cNvSpPr>
          <p:nvPr/>
        </p:nvSpPr>
        <p:spPr>
          <a:xfrm>
            <a:off x="7075255" y="2652559"/>
            <a:ext cx="103981" cy="103981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7AEF08D3-8F79-F546-828B-A76590FED1A3}"/>
              </a:ext>
            </a:extLst>
          </p:cNvPr>
          <p:cNvSpPr>
            <a:spLocks noChangeAspect="1"/>
          </p:cNvSpPr>
          <p:nvPr/>
        </p:nvSpPr>
        <p:spPr>
          <a:xfrm>
            <a:off x="6267586" y="1364226"/>
            <a:ext cx="103981" cy="1039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EB59AF1A-1CD6-2949-8415-458C754AE4AD}"/>
              </a:ext>
            </a:extLst>
          </p:cNvPr>
          <p:cNvSpPr>
            <a:spLocks noChangeAspect="1"/>
          </p:cNvSpPr>
          <p:nvPr/>
        </p:nvSpPr>
        <p:spPr>
          <a:xfrm>
            <a:off x="5948331" y="1356256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7F1751CD-EFF8-9B4E-9FEF-80A2BBF0E763}"/>
              </a:ext>
            </a:extLst>
          </p:cNvPr>
          <p:cNvSpPr>
            <a:spLocks noChangeAspect="1"/>
          </p:cNvSpPr>
          <p:nvPr/>
        </p:nvSpPr>
        <p:spPr>
          <a:xfrm>
            <a:off x="5931069" y="1353070"/>
            <a:ext cx="103981" cy="1039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1DC4F30A-677D-254B-B5D5-919070186DD7}"/>
              </a:ext>
            </a:extLst>
          </p:cNvPr>
          <p:cNvSpPr>
            <a:spLocks noChangeAspect="1"/>
          </p:cNvSpPr>
          <p:nvPr/>
        </p:nvSpPr>
        <p:spPr>
          <a:xfrm>
            <a:off x="5988967" y="1284432"/>
            <a:ext cx="103981" cy="103981"/>
          </a:xfrm>
          <a:prstGeom prst="ellipse">
            <a:avLst/>
          </a:pr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0259FC72-049C-B347-A74F-957E0DF1A1EB}"/>
              </a:ext>
            </a:extLst>
          </p:cNvPr>
          <p:cNvSpPr>
            <a:spLocks noChangeAspect="1"/>
          </p:cNvSpPr>
          <p:nvPr/>
        </p:nvSpPr>
        <p:spPr>
          <a:xfrm>
            <a:off x="5913506" y="1253534"/>
            <a:ext cx="103981" cy="1039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5A6CFAAF-B252-0341-98A5-02FCBA3FACBA}"/>
              </a:ext>
            </a:extLst>
          </p:cNvPr>
          <p:cNvSpPr>
            <a:spLocks noChangeAspect="1"/>
          </p:cNvSpPr>
          <p:nvPr/>
        </p:nvSpPr>
        <p:spPr>
          <a:xfrm>
            <a:off x="6084393" y="1292381"/>
            <a:ext cx="103981" cy="10398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85E911F5-C233-8D47-9B66-814CD8E4A4A3}"/>
              </a:ext>
            </a:extLst>
          </p:cNvPr>
          <p:cNvSpPr>
            <a:spLocks noChangeAspect="1"/>
          </p:cNvSpPr>
          <p:nvPr/>
        </p:nvSpPr>
        <p:spPr>
          <a:xfrm>
            <a:off x="5833318" y="1567537"/>
            <a:ext cx="103981" cy="10398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C3174140-3582-6244-ADB9-B45BD7306B96}"/>
              </a:ext>
            </a:extLst>
          </p:cNvPr>
          <p:cNvSpPr>
            <a:spLocks noChangeAspect="1"/>
          </p:cNvSpPr>
          <p:nvPr/>
        </p:nvSpPr>
        <p:spPr>
          <a:xfrm>
            <a:off x="5554845" y="1805091"/>
            <a:ext cx="103981" cy="103981"/>
          </a:xfrm>
          <a:prstGeom prst="ellipse">
            <a:avLst/>
          </a:pr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22731A99-6B37-5B41-8AA5-31E94A86B468}"/>
              </a:ext>
            </a:extLst>
          </p:cNvPr>
          <p:cNvSpPr>
            <a:spLocks noChangeAspect="1"/>
          </p:cNvSpPr>
          <p:nvPr/>
        </p:nvSpPr>
        <p:spPr>
          <a:xfrm>
            <a:off x="6075935" y="2488856"/>
            <a:ext cx="103981" cy="10398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A72F97A9-F526-2842-9737-37837F7D093E}"/>
              </a:ext>
            </a:extLst>
          </p:cNvPr>
          <p:cNvSpPr>
            <a:spLocks noChangeAspect="1"/>
          </p:cNvSpPr>
          <p:nvPr/>
        </p:nvSpPr>
        <p:spPr>
          <a:xfrm>
            <a:off x="5507732" y="1936753"/>
            <a:ext cx="103981" cy="103981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AD199571-E48B-4749-8CCC-068FE5CD8A5E}"/>
              </a:ext>
            </a:extLst>
          </p:cNvPr>
          <p:cNvSpPr>
            <a:spLocks noChangeAspect="1"/>
          </p:cNvSpPr>
          <p:nvPr/>
        </p:nvSpPr>
        <p:spPr>
          <a:xfrm>
            <a:off x="5584117" y="1855927"/>
            <a:ext cx="103981" cy="103981"/>
          </a:xfrm>
          <a:prstGeom prst="ellipse">
            <a:avLst/>
          </a:pr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9A068D95-D9F5-0343-A320-567B0351DFDE}"/>
              </a:ext>
            </a:extLst>
          </p:cNvPr>
          <p:cNvSpPr>
            <a:spLocks noChangeAspect="1"/>
          </p:cNvSpPr>
          <p:nvPr/>
        </p:nvSpPr>
        <p:spPr>
          <a:xfrm>
            <a:off x="5598766" y="1921726"/>
            <a:ext cx="103981" cy="1039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59575C6C-EC57-9F41-85A2-2FDBB1B37019}"/>
              </a:ext>
            </a:extLst>
          </p:cNvPr>
          <p:cNvSpPr>
            <a:spLocks noChangeAspect="1"/>
          </p:cNvSpPr>
          <p:nvPr/>
        </p:nvSpPr>
        <p:spPr>
          <a:xfrm>
            <a:off x="4731468" y="2277110"/>
            <a:ext cx="103981" cy="10398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C98A3836-1780-1C4F-9033-FEBF513BE1DE}"/>
              </a:ext>
            </a:extLst>
          </p:cNvPr>
          <p:cNvSpPr>
            <a:spLocks noChangeAspect="1"/>
          </p:cNvSpPr>
          <p:nvPr/>
        </p:nvSpPr>
        <p:spPr>
          <a:xfrm>
            <a:off x="5639656" y="1823818"/>
            <a:ext cx="103981" cy="1039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C0A0A791-F369-AB4D-AA4B-3A93736F5E65}"/>
              </a:ext>
            </a:extLst>
          </p:cNvPr>
          <p:cNvSpPr>
            <a:spLocks noChangeAspect="1"/>
          </p:cNvSpPr>
          <p:nvPr/>
        </p:nvSpPr>
        <p:spPr>
          <a:xfrm>
            <a:off x="5532127" y="1884763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44DA023E-448C-584B-A6E3-B510BDD0321F}"/>
              </a:ext>
            </a:extLst>
          </p:cNvPr>
          <p:cNvSpPr>
            <a:spLocks noChangeAspect="1"/>
          </p:cNvSpPr>
          <p:nvPr/>
        </p:nvSpPr>
        <p:spPr>
          <a:xfrm>
            <a:off x="5844430" y="1470818"/>
            <a:ext cx="103981" cy="103981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CC0D1FC5-9002-6440-AE12-0F8FBE411DEE}"/>
              </a:ext>
            </a:extLst>
          </p:cNvPr>
          <p:cNvSpPr>
            <a:spLocks noChangeAspect="1"/>
          </p:cNvSpPr>
          <p:nvPr/>
        </p:nvSpPr>
        <p:spPr>
          <a:xfrm>
            <a:off x="4798154" y="2414232"/>
            <a:ext cx="103981" cy="103981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4BCCF1F3-5504-D840-868A-999F7BB1D2F3}"/>
              </a:ext>
            </a:extLst>
          </p:cNvPr>
          <p:cNvSpPr>
            <a:spLocks noChangeAspect="1"/>
          </p:cNvSpPr>
          <p:nvPr/>
        </p:nvSpPr>
        <p:spPr>
          <a:xfrm>
            <a:off x="4774289" y="1172782"/>
            <a:ext cx="103981" cy="103981"/>
          </a:xfrm>
          <a:prstGeom prst="ellipse">
            <a:avLst/>
          </a:pr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EE664FE5-260A-B243-8EDC-4081438D4968}"/>
              </a:ext>
            </a:extLst>
          </p:cNvPr>
          <p:cNvSpPr>
            <a:spLocks noChangeAspect="1"/>
          </p:cNvSpPr>
          <p:nvPr/>
        </p:nvSpPr>
        <p:spPr>
          <a:xfrm>
            <a:off x="4758686" y="1223629"/>
            <a:ext cx="103981" cy="10398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10E29D93-B968-EF47-B604-59C161951B76}"/>
              </a:ext>
            </a:extLst>
          </p:cNvPr>
          <p:cNvSpPr>
            <a:spLocks noChangeAspect="1"/>
          </p:cNvSpPr>
          <p:nvPr/>
        </p:nvSpPr>
        <p:spPr>
          <a:xfrm>
            <a:off x="5605748" y="1765945"/>
            <a:ext cx="103981" cy="103981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C1546A53-D210-9347-9B4C-1534D307A895}"/>
              </a:ext>
            </a:extLst>
          </p:cNvPr>
          <p:cNvSpPr>
            <a:spLocks noChangeAspect="1"/>
          </p:cNvSpPr>
          <p:nvPr/>
        </p:nvSpPr>
        <p:spPr>
          <a:xfrm>
            <a:off x="5611713" y="1959770"/>
            <a:ext cx="103981" cy="103981"/>
          </a:xfrm>
          <a:prstGeom prst="ellipse">
            <a:avLst/>
          </a:pr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5570C735-C032-C84A-B90A-FB27C615C98E}"/>
              </a:ext>
            </a:extLst>
          </p:cNvPr>
          <p:cNvSpPr>
            <a:spLocks noChangeAspect="1"/>
          </p:cNvSpPr>
          <p:nvPr/>
        </p:nvSpPr>
        <p:spPr>
          <a:xfrm>
            <a:off x="5597825" y="1798268"/>
            <a:ext cx="103981" cy="1039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8ECF2E18-B1FF-944D-ABFE-047BD73730DF}"/>
              </a:ext>
            </a:extLst>
          </p:cNvPr>
          <p:cNvSpPr>
            <a:spLocks noChangeAspect="1"/>
          </p:cNvSpPr>
          <p:nvPr/>
        </p:nvSpPr>
        <p:spPr>
          <a:xfrm>
            <a:off x="5559722" y="1977559"/>
            <a:ext cx="103981" cy="10398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4D66EA93-ACE0-324D-8D4B-96A87BD10364}"/>
              </a:ext>
            </a:extLst>
          </p:cNvPr>
          <p:cNvSpPr>
            <a:spLocks noChangeAspect="1"/>
          </p:cNvSpPr>
          <p:nvPr/>
        </p:nvSpPr>
        <p:spPr>
          <a:xfrm>
            <a:off x="5545922" y="1868701"/>
            <a:ext cx="103981" cy="1039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067444CD-3A5A-9F45-8D01-9E4162718777}"/>
              </a:ext>
            </a:extLst>
          </p:cNvPr>
          <p:cNvSpPr>
            <a:spLocks noChangeAspect="1"/>
          </p:cNvSpPr>
          <p:nvPr/>
        </p:nvSpPr>
        <p:spPr>
          <a:xfrm>
            <a:off x="5636107" y="1884763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DB913E15-9393-F84D-A10D-B338329E020B}"/>
              </a:ext>
            </a:extLst>
          </p:cNvPr>
          <p:cNvSpPr>
            <a:spLocks noChangeAspect="1"/>
          </p:cNvSpPr>
          <p:nvPr/>
        </p:nvSpPr>
        <p:spPr>
          <a:xfrm>
            <a:off x="5554845" y="1816643"/>
            <a:ext cx="103981" cy="1039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2C6F53CF-A914-094C-A2AA-660CA6950D6D}"/>
              </a:ext>
            </a:extLst>
          </p:cNvPr>
          <p:cNvSpPr>
            <a:spLocks noChangeAspect="1"/>
          </p:cNvSpPr>
          <p:nvPr/>
        </p:nvSpPr>
        <p:spPr>
          <a:xfrm>
            <a:off x="4747258" y="2316066"/>
            <a:ext cx="103981" cy="103981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9D5824EE-1A01-414E-8D9E-3BB159C225CD}"/>
              </a:ext>
            </a:extLst>
          </p:cNvPr>
          <p:cNvSpPr>
            <a:spLocks noChangeAspect="1"/>
          </p:cNvSpPr>
          <p:nvPr/>
        </p:nvSpPr>
        <p:spPr>
          <a:xfrm>
            <a:off x="5076822" y="2400784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16A55CDC-60FE-AF4B-BFBE-21F008F158AF}"/>
              </a:ext>
            </a:extLst>
          </p:cNvPr>
          <p:cNvSpPr>
            <a:spLocks noChangeAspect="1"/>
          </p:cNvSpPr>
          <p:nvPr/>
        </p:nvSpPr>
        <p:spPr>
          <a:xfrm>
            <a:off x="5896947" y="2140832"/>
            <a:ext cx="103981" cy="103981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9E20B047-7FC9-6047-933E-34814ACE3717}"/>
              </a:ext>
            </a:extLst>
          </p:cNvPr>
          <p:cNvSpPr>
            <a:spLocks noChangeAspect="1"/>
          </p:cNvSpPr>
          <p:nvPr/>
        </p:nvSpPr>
        <p:spPr>
          <a:xfrm>
            <a:off x="5881470" y="2124476"/>
            <a:ext cx="103981" cy="103981"/>
          </a:xfrm>
          <a:prstGeom prst="ellipse">
            <a:avLst/>
          </a:pr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A1EE8A0F-604D-8E4E-A588-985980E641B5}"/>
              </a:ext>
            </a:extLst>
          </p:cNvPr>
          <p:cNvSpPr>
            <a:spLocks noChangeAspect="1"/>
          </p:cNvSpPr>
          <p:nvPr/>
        </p:nvSpPr>
        <p:spPr>
          <a:xfrm>
            <a:off x="5573517" y="1909072"/>
            <a:ext cx="103981" cy="10398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9C7C0713-EE48-F040-A217-76781E8FFF78}"/>
              </a:ext>
            </a:extLst>
          </p:cNvPr>
          <p:cNvSpPr>
            <a:spLocks noChangeAspect="1"/>
          </p:cNvSpPr>
          <p:nvPr/>
        </p:nvSpPr>
        <p:spPr>
          <a:xfrm>
            <a:off x="5938293" y="2098796"/>
            <a:ext cx="103981" cy="103981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A363C4F3-55BD-9945-980D-6BD2D243C714}"/>
              </a:ext>
            </a:extLst>
          </p:cNvPr>
          <p:cNvSpPr>
            <a:spLocks noChangeAspect="1"/>
          </p:cNvSpPr>
          <p:nvPr/>
        </p:nvSpPr>
        <p:spPr>
          <a:xfrm>
            <a:off x="7789194" y="1171522"/>
            <a:ext cx="103981" cy="1039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D43D057C-862A-C549-9B64-2482EBF56DA3}"/>
              </a:ext>
            </a:extLst>
          </p:cNvPr>
          <p:cNvSpPr>
            <a:spLocks noChangeAspect="1"/>
          </p:cNvSpPr>
          <p:nvPr/>
        </p:nvSpPr>
        <p:spPr>
          <a:xfrm>
            <a:off x="5902260" y="2176467"/>
            <a:ext cx="103981" cy="1039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58A18EAB-73E9-6D41-B574-E368C231E2CE}"/>
              </a:ext>
            </a:extLst>
          </p:cNvPr>
          <p:cNvSpPr>
            <a:spLocks noChangeAspect="1"/>
          </p:cNvSpPr>
          <p:nvPr/>
        </p:nvSpPr>
        <p:spPr>
          <a:xfrm>
            <a:off x="5933460" y="2151474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8A96B4CF-F32C-5647-B6E0-FB250471CDCD}"/>
              </a:ext>
            </a:extLst>
          </p:cNvPr>
          <p:cNvSpPr>
            <a:spLocks noChangeAspect="1"/>
          </p:cNvSpPr>
          <p:nvPr/>
        </p:nvSpPr>
        <p:spPr>
          <a:xfrm>
            <a:off x="6125726" y="2407992"/>
            <a:ext cx="103981" cy="103981"/>
          </a:xfrm>
          <a:prstGeom prst="ellipse">
            <a:avLst/>
          </a:pr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C4335EE3-0B90-5B43-AD8A-88D7B65FF6D3}"/>
              </a:ext>
            </a:extLst>
          </p:cNvPr>
          <p:cNvSpPr>
            <a:spLocks noChangeAspect="1"/>
          </p:cNvSpPr>
          <p:nvPr/>
        </p:nvSpPr>
        <p:spPr>
          <a:xfrm>
            <a:off x="6130673" y="2495054"/>
            <a:ext cx="103981" cy="1039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B73AD54D-0C0D-EE49-BD92-F92E86BA9345}"/>
              </a:ext>
            </a:extLst>
          </p:cNvPr>
          <p:cNvSpPr>
            <a:spLocks noChangeAspect="1"/>
          </p:cNvSpPr>
          <p:nvPr/>
        </p:nvSpPr>
        <p:spPr>
          <a:xfrm>
            <a:off x="4820673" y="1276861"/>
            <a:ext cx="103981" cy="1039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6BC62BCE-48F8-A745-862B-147AC534D2FE}"/>
              </a:ext>
            </a:extLst>
          </p:cNvPr>
          <p:cNvSpPr>
            <a:spLocks noChangeAspect="1"/>
          </p:cNvSpPr>
          <p:nvPr/>
        </p:nvSpPr>
        <p:spPr>
          <a:xfrm>
            <a:off x="4788112" y="1265018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363E77E0-CA70-5743-8D8D-0FF0DEA13B0D}"/>
              </a:ext>
            </a:extLst>
          </p:cNvPr>
          <p:cNvSpPr>
            <a:spLocks noChangeAspect="1"/>
          </p:cNvSpPr>
          <p:nvPr/>
        </p:nvSpPr>
        <p:spPr>
          <a:xfrm>
            <a:off x="4712745" y="1281431"/>
            <a:ext cx="103981" cy="1039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00E6E98A-27F9-E94D-9DD4-74EEACE8BDCD}"/>
              </a:ext>
            </a:extLst>
          </p:cNvPr>
          <p:cNvSpPr>
            <a:spLocks noChangeAspect="1"/>
          </p:cNvSpPr>
          <p:nvPr/>
        </p:nvSpPr>
        <p:spPr>
          <a:xfrm>
            <a:off x="6838229" y="2634314"/>
            <a:ext cx="103981" cy="1039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941370C6-52B0-BF49-81B3-592C529E5A0F}"/>
              </a:ext>
            </a:extLst>
          </p:cNvPr>
          <p:cNvSpPr>
            <a:spLocks noChangeAspect="1"/>
          </p:cNvSpPr>
          <p:nvPr/>
        </p:nvSpPr>
        <p:spPr>
          <a:xfrm>
            <a:off x="6167105" y="2426117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CEF9B986-E634-0646-9D66-2371F208A4BF}"/>
              </a:ext>
            </a:extLst>
          </p:cNvPr>
          <p:cNvSpPr>
            <a:spLocks noChangeAspect="1"/>
          </p:cNvSpPr>
          <p:nvPr/>
        </p:nvSpPr>
        <p:spPr>
          <a:xfrm>
            <a:off x="7446743" y="2115395"/>
            <a:ext cx="103981" cy="1039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BA9D6087-3D88-8F4E-9EFA-5B152C07FC62}"/>
              </a:ext>
            </a:extLst>
          </p:cNvPr>
          <p:cNvSpPr>
            <a:spLocks noChangeAspect="1"/>
          </p:cNvSpPr>
          <p:nvPr/>
        </p:nvSpPr>
        <p:spPr>
          <a:xfrm>
            <a:off x="7753046" y="1206495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E83CB322-02AD-1644-A855-1CEDEBA93381}"/>
              </a:ext>
            </a:extLst>
          </p:cNvPr>
          <p:cNvSpPr>
            <a:spLocks noChangeAspect="1"/>
          </p:cNvSpPr>
          <p:nvPr/>
        </p:nvSpPr>
        <p:spPr>
          <a:xfrm>
            <a:off x="4847284" y="2381505"/>
            <a:ext cx="103981" cy="1039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325E412A-C4C6-A547-8395-49DB0CB8C216}"/>
              </a:ext>
            </a:extLst>
          </p:cNvPr>
          <p:cNvSpPr>
            <a:spLocks noChangeAspect="1"/>
          </p:cNvSpPr>
          <p:nvPr/>
        </p:nvSpPr>
        <p:spPr>
          <a:xfrm>
            <a:off x="7602715" y="1547236"/>
            <a:ext cx="103981" cy="103981"/>
          </a:xfrm>
          <a:prstGeom prst="ellipse">
            <a:avLst/>
          </a:prstGeom>
          <a:solidFill>
            <a:srgbClr val="7030A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CFF41935-FCAC-5348-8727-5B0C19DA0CE1}"/>
              </a:ext>
            </a:extLst>
          </p:cNvPr>
          <p:cNvSpPr>
            <a:spLocks noChangeAspect="1"/>
          </p:cNvSpPr>
          <p:nvPr/>
        </p:nvSpPr>
        <p:spPr>
          <a:xfrm>
            <a:off x="7630795" y="1515787"/>
            <a:ext cx="103981" cy="103981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1E7D6EAA-3C5A-E643-859E-9E1B95EE07B4}"/>
              </a:ext>
            </a:extLst>
          </p:cNvPr>
          <p:cNvSpPr>
            <a:spLocks noChangeAspect="1"/>
          </p:cNvSpPr>
          <p:nvPr/>
        </p:nvSpPr>
        <p:spPr>
          <a:xfrm>
            <a:off x="7515893" y="1432554"/>
            <a:ext cx="103981" cy="103981"/>
          </a:xfrm>
          <a:prstGeom prst="ellipse">
            <a:avLst/>
          </a:pr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74BAEDA7-0682-D846-AFE0-763809C2D0A2}"/>
              </a:ext>
            </a:extLst>
          </p:cNvPr>
          <p:cNvSpPr>
            <a:spLocks noChangeAspect="1"/>
          </p:cNvSpPr>
          <p:nvPr/>
        </p:nvSpPr>
        <p:spPr>
          <a:xfrm>
            <a:off x="7532385" y="1545376"/>
            <a:ext cx="103981" cy="10398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872F42D2-5C31-404D-9009-EA54B5D00551}"/>
              </a:ext>
            </a:extLst>
          </p:cNvPr>
          <p:cNvSpPr>
            <a:spLocks noChangeAspect="1"/>
          </p:cNvSpPr>
          <p:nvPr/>
        </p:nvSpPr>
        <p:spPr>
          <a:xfrm>
            <a:off x="4847284" y="2437616"/>
            <a:ext cx="103981" cy="103981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0A8E9ACB-4CEB-2141-BA71-A009362D4FFC}"/>
              </a:ext>
            </a:extLst>
          </p:cNvPr>
          <p:cNvSpPr>
            <a:spLocks noChangeAspect="1"/>
          </p:cNvSpPr>
          <p:nvPr/>
        </p:nvSpPr>
        <p:spPr>
          <a:xfrm>
            <a:off x="7779799" y="1194236"/>
            <a:ext cx="103981" cy="103981"/>
          </a:xfrm>
          <a:prstGeom prst="ellipse">
            <a:avLst/>
          </a:pr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6ACBD55A-A38F-ED4C-9971-2720AFB503C4}"/>
              </a:ext>
            </a:extLst>
          </p:cNvPr>
          <p:cNvSpPr>
            <a:spLocks noChangeAspect="1"/>
          </p:cNvSpPr>
          <p:nvPr/>
        </p:nvSpPr>
        <p:spPr>
          <a:xfrm>
            <a:off x="964300" y="2181678"/>
            <a:ext cx="103981" cy="1039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4920631A-3250-CD46-A2B4-0F00FA61021F}"/>
              </a:ext>
            </a:extLst>
          </p:cNvPr>
          <p:cNvSpPr>
            <a:spLocks noChangeAspect="1"/>
          </p:cNvSpPr>
          <p:nvPr/>
        </p:nvSpPr>
        <p:spPr>
          <a:xfrm>
            <a:off x="6971274" y="1049759"/>
            <a:ext cx="103981" cy="10398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E3637C29-CD29-F24B-BC21-B8A9F96830FA}"/>
              </a:ext>
            </a:extLst>
          </p:cNvPr>
          <p:cNvSpPr>
            <a:spLocks noChangeAspect="1"/>
          </p:cNvSpPr>
          <p:nvPr/>
        </p:nvSpPr>
        <p:spPr>
          <a:xfrm>
            <a:off x="7521878" y="1492772"/>
            <a:ext cx="103981" cy="1039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89B50D45-ABA3-DA46-B518-DEA154476427}"/>
              </a:ext>
            </a:extLst>
          </p:cNvPr>
          <p:cNvSpPr>
            <a:spLocks noChangeAspect="1"/>
          </p:cNvSpPr>
          <p:nvPr/>
        </p:nvSpPr>
        <p:spPr>
          <a:xfrm>
            <a:off x="7592796" y="1486158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8C8520FC-78A5-3945-8A5C-4187BA2D6AA9}"/>
              </a:ext>
            </a:extLst>
          </p:cNvPr>
          <p:cNvSpPr>
            <a:spLocks noChangeAspect="1"/>
          </p:cNvSpPr>
          <p:nvPr/>
        </p:nvSpPr>
        <p:spPr>
          <a:xfrm>
            <a:off x="7656445" y="1515787"/>
            <a:ext cx="103981" cy="103981"/>
          </a:xfrm>
          <a:prstGeom prst="ellipse">
            <a:avLst/>
          </a:pr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3DDD53CA-2878-F344-B372-2C578145416A}"/>
              </a:ext>
            </a:extLst>
          </p:cNvPr>
          <p:cNvSpPr>
            <a:spLocks noChangeAspect="1"/>
          </p:cNvSpPr>
          <p:nvPr/>
        </p:nvSpPr>
        <p:spPr>
          <a:xfrm>
            <a:off x="6911510" y="4075314"/>
            <a:ext cx="103981" cy="10398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16E43C94-1E43-1347-8C4D-7B8E1249888C}"/>
              </a:ext>
            </a:extLst>
          </p:cNvPr>
          <p:cNvSpPr>
            <a:spLocks noChangeAspect="1"/>
          </p:cNvSpPr>
          <p:nvPr/>
        </p:nvSpPr>
        <p:spPr>
          <a:xfrm>
            <a:off x="7199696" y="4444668"/>
            <a:ext cx="103981" cy="103981"/>
          </a:xfrm>
          <a:prstGeom prst="ellipse">
            <a:avLst/>
          </a:prstGeom>
          <a:solidFill>
            <a:srgbClr val="7030A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79ED147A-852A-0A44-A174-E0E90C3AE021}"/>
              </a:ext>
            </a:extLst>
          </p:cNvPr>
          <p:cNvSpPr>
            <a:spLocks noChangeAspect="1"/>
          </p:cNvSpPr>
          <p:nvPr/>
        </p:nvSpPr>
        <p:spPr>
          <a:xfrm>
            <a:off x="7549688" y="1469938"/>
            <a:ext cx="103981" cy="103981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8436C1F0-3C19-E94D-BFC3-C1E6C55CF1BE}"/>
              </a:ext>
            </a:extLst>
          </p:cNvPr>
          <p:cNvSpPr>
            <a:spLocks noChangeAspect="1"/>
          </p:cNvSpPr>
          <p:nvPr/>
        </p:nvSpPr>
        <p:spPr>
          <a:xfrm>
            <a:off x="863315" y="2140832"/>
            <a:ext cx="103981" cy="1039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85BD54CF-3918-B44C-AE27-EA639E1F0C35}"/>
              </a:ext>
            </a:extLst>
          </p:cNvPr>
          <p:cNvSpPr>
            <a:spLocks noChangeAspect="1"/>
          </p:cNvSpPr>
          <p:nvPr/>
        </p:nvSpPr>
        <p:spPr>
          <a:xfrm>
            <a:off x="6782426" y="2806031"/>
            <a:ext cx="103981" cy="103981"/>
          </a:xfrm>
          <a:prstGeom prst="ellipse">
            <a:avLst/>
          </a:pr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83274B05-1E81-BD4B-8A91-95438BC9FDFC}"/>
              </a:ext>
            </a:extLst>
          </p:cNvPr>
          <p:cNvSpPr>
            <a:spLocks noChangeAspect="1"/>
          </p:cNvSpPr>
          <p:nvPr/>
        </p:nvSpPr>
        <p:spPr>
          <a:xfrm>
            <a:off x="7023264" y="2627208"/>
            <a:ext cx="103981" cy="1039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6886EFBB-A6E1-4B40-9687-C57043BDA054}"/>
              </a:ext>
            </a:extLst>
          </p:cNvPr>
          <p:cNvSpPr>
            <a:spLocks noChangeAspect="1"/>
          </p:cNvSpPr>
          <p:nvPr/>
        </p:nvSpPr>
        <p:spPr>
          <a:xfrm>
            <a:off x="6439271" y="1793551"/>
            <a:ext cx="103981" cy="1039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7ED49697-E150-E54F-9DB1-6C7FB15CFFB8}"/>
              </a:ext>
            </a:extLst>
          </p:cNvPr>
          <p:cNvSpPr>
            <a:spLocks noChangeAspect="1"/>
          </p:cNvSpPr>
          <p:nvPr/>
        </p:nvSpPr>
        <p:spPr>
          <a:xfrm>
            <a:off x="6251763" y="1802555"/>
            <a:ext cx="103981" cy="103981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06F817B7-4EAF-A94B-ACF2-34D9F7DCB0D5}"/>
              </a:ext>
            </a:extLst>
          </p:cNvPr>
          <p:cNvSpPr>
            <a:spLocks noChangeAspect="1"/>
          </p:cNvSpPr>
          <p:nvPr/>
        </p:nvSpPr>
        <p:spPr>
          <a:xfrm>
            <a:off x="6626353" y="1237041"/>
            <a:ext cx="103981" cy="103981"/>
          </a:xfrm>
          <a:prstGeom prst="ellipse">
            <a:avLst/>
          </a:pr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B1F544CF-FC7B-5240-AA3A-D58F8246CC65}"/>
              </a:ext>
            </a:extLst>
          </p:cNvPr>
          <p:cNvSpPr>
            <a:spLocks noChangeAspect="1"/>
          </p:cNvSpPr>
          <p:nvPr/>
        </p:nvSpPr>
        <p:spPr>
          <a:xfrm>
            <a:off x="7394753" y="1609621"/>
            <a:ext cx="103981" cy="10398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47BDC950-8128-3144-81F8-B7C538592289}"/>
              </a:ext>
            </a:extLst>
          </p:cNvPr>
          <p:cNvSpPr>
            <a:spLocks noChangeAspect="1"/>
          </p:cNvSpPr>
          <p:nvPr/>
        </p:nvSpPr>
        <p:spPr>
          <a:xfrm>
            <a:off x="5560382" y="1583154"/>
            <a:ext cx="103981" cy="103981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id="{8ED77479-8B6F-0740-A542-F8E1A00D1368}"/>
              </a:ext>
            </a:extLst>
          </p:cNvPr>
          <p:cNvSpPr>
            <a:spLocks noChangeAspect="1"/>
          </p:cNvSpPr>
          <p:nvPr/>
        </p:nvSpPr>
        <p:spPr>
          <a:xfrm>
            <a:off x="6465594" y="1770998"/>
            <a:ext cx="103981" cy="103981"/>
          </a:xfrm>
          <a:prstGeom prst="ellipse">
            <a:avLst/>
          </a:pr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id="{E5013EA7-C39A-BC43-9236-0BC28C994229}"/>
              </a:ext>
            </a:extLst>
          </p:cNvPr>
          <p:cNvSpPr>
            <a:spLocks noChangeAspect="1"/>
          </p:cNvSpPr>
          <p:nvPr/>
        </p:nvSpPr>
        <p:spPr>
          <a:xfrm>
            <a:off x="6685521" y="1698831"/>
            <a:ext cx="103981" cy="1039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CB5C6257-DB17-AF45-88AC-4089C6CB0957}"/>
              </a:ext>
            </a:extLst>
          </p:cNvPr>
          <p:cNvSpPr>
            <a:spLocks noChangeAspect="1"/>
          </p:cNvSpPr>
          <p:nvPr/>
        </p:nvSpPr>
        <p:spPr>
          <a:xfrm>
            <a:off x="6683284" y="1662916"/>
            <a:ext cx="103981" cy="10398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B8F1F5E2-8216-C449-AC5D-73C2B7F8F215}"/>
              </a:ext>
            </a:extLst>
          </p:cNvPr>
          <p:cNvSpPr>
            <a:spLocks noChangeAspect="1"/>
          </p:cNvSpPr>
          <p:nvPr/>
        </p:nvSpPr>
        <p:spPr>
          <a:xfrm>
            <a:off x="6989769" y="3299268"/>
            <a:ext cx="103981" cy="1039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6B1DC4D3-CEAB-4C48-885B-EA64F86E7748}"/>
              </a:ext>
            </a:extLst>
          </p:cNvPr>
          <p:cNvSpPr>
            <a:spLocks noChangeAspect="1"/>
          </p:cNvSpPr>
          <p:nvPr/>
        </p:nvSpPr>
        <p:spPr>
          <a:xfrm>
            <a:off x="6276573" y="1789816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284CEFD3-8CD1-4F45-A8CD-F7A3EBE7E053}"/>
              </a:ext>
            </a:extLst>
          </p:cNvPr>
          <p:cNvSpPr>
            <a:spLocks noChangeAspect="1"/>
          </p:cNvSpPr>
          <p:nvPr/>
        </p:nvSpPr>
        <p:spPr>
          <a:xfrm>
            <a:off x="7359691" y="1696880"/>
            <a:ext cx="103981" cy="103981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7D33EE7E-373A-1244-8C15-2CD55E81BB67}"/>
              </a:ext>
            </a:extLst>
          </p:cNvPr>
          <p:cNvSpPr>
            <a:spLocks noChangeAspect="1"/>
          </p:cNvSpPr>
          <p:nvPr/>
        </p:nvSpPr>
        <p:spPr>
          <a:xfrm>
            <a:off x="6244140" y="1822269"/>
            <a:ext cx="103981" cy="103981"/>
          </a:xfrm>
          <a:prstGeom prst="ellipse">
            <a:avLst/>
          </a:pr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254D84FF-1ADC-D344-A0DC-72A89687CFFA}"/>
              </a:ext>
            </a:extLst>
          </p:cNvPr>
          <p:cNvSpPr>
            <a:spLocks noChangeAspect="1"/>
          </p:cNvSpPr>
          <p:nvPr/>
        </p:nvSpPr>
        <p:spPr>
          <a:xfrm>
            <a:off x="6655274" y="1256668"/>
            <a:ext cx="103981" cy="103981"/>
          </a:xfrm>
          <a:prstGeom prst="ellipse">
            <a:avLst/>
          </a:prstGeom>
          <a:solidFill>
            <a:srgbClr val="7030A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35B094A-3990-7347-B095-4F85B4D9DD40}"/>
              </a:ext>
            </a:extLst>
          </p:cNvPr>
          <p:cNvSpPr>
            <a:spLocks noChangeAspect="1"/>
          </p:cNvSpPr>
          <p:nvPr/>
        </p:nvSpPr>
        <p:spPr>
          <a:xfrm>
            <a:off x="6432806" y="1848343"/>
            <a:ext cx="103981" cy="103981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6EE66275-990A-6F49-99A4-E6B535B5925A}"/>
              </a:ext>
            </a:extLst>
          </p:cNvPr>
          <p:cNvSpPr>
            <a:spLocks noChangeAspect="1"/>
          </p:cNvSpPr>
          <p:nvPr/>
        </p:nvSpPr>
        <p:spPr>
          <a:xfrm>
            <a:off x="5881470" y="2827161"/>
            <a:ext cx="103981" cy="103981"/>
          </a:xfrm>
          <a:prstGeom prst="ellipse">
            <a:avLst/>
          </a:pr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D7365D6A-A4E0-BB44-B996-87AA3AD23A8A}"/>
              </a:ext>
            </a:extLst>
          </p:cNvPr>
          <p:cNvSpPr>
            <a:spLocks noChangeAspect="1"/>
          </p:cNvSpPr>
          <p:nvPr/>
        </p:nvSpPr>
        <p:spPr>
          <a:xfrm>
            <a:off x="6458869" y="1812047"/>
            <a:ext cx="103981" cy="1039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ED2B261C-C504-E541-91EC-4987B111DF55}"/>
              </a:ext>
            </a:extLst>
          </p:cNvPr>
          <p:cNvSpPr>
            <a:spLocks noChangeAspect="1"/>
          </p:cNvSpPr>
          <p:nvPr/>
        </p:nvSpPr>
        <p:spPr>
          <a:xfrm>
            <a:off x="6208159" y="1978359"/>
            <a:ext cx="103981" cy="10398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78F98A7-8274-1947-A340-645EF096A094}"/>
              </a:ext>
            </a:extLst>
          </p:cNvPr>
          <p:cNvSpPr>
            <a:spLocks noChangeAspect="1"/>
          </p:cNvSpPr>
          <p:nvPr/>
        </p:nvSpPr>
        <p:spPr>
          <a:xfrm>
            <a:off x="6626455" y="1195635"/>
            <a:ext cx="103981" cy="1039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56D7A908-0E5C-374B-B666-8526EEDD0EF0}"/>
              </a:ext>
            </a:extLst>
          </p:cNvPr>
          <p:cNvSpPr>
            <a:spLocks noChangeAspect="1"/>
          </p:cNvSpPr>
          <p:nvPr/>
        </p:nvSpPr>
        <p:spPr>
          <a:xfrm>
            <a:off x="6172321" y="1954920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31646B48-125F-3946-BA78-5775B7215F98}"/>
              </a:ext>
            </a:extLst>
          </p:cNvPr>
          <p:cNvSpPr>
            <a:spLocks noChangeAspect="1"/>
          </p:cNvSpPr>
          <p:nvPr/>
        </p:nvSpPr>
        <p:spPr>
          <a:xfrm>
            <a:off x="6394615" y="2040734"/>
            <a:ext cx="103981" cy="1039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AED4832B-4718-E248-AFAD-3E325237D2E9}"/>
              </a:ext>
            </a:extLst>
          </p:cNvPr>
          <p:cNvSpPr>
            <a:spLocks noChangeAspect="1"/>
          </p:cNvSpPr>
          <p:nvPr/>
        </p:nvSpPr>
        <p:spPr>
          <a:xfrm>
            <a:off x="6727457" y="1666389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C2D232FD-E398-E34E-9691-7E81DE9086FC}"/>
              </a:ext>
            </a:extLst>
          </p:cNvPr>
          <p:cNvSpPr>
            <a:spLocks noChangeAspect="1"/>
          </p:cNvSpPr>
          <p:nvPr/>
        </p:nvSpPr>
        <p:spPr>
          <a:xfrm>
            <a:off x="6491261" y="1778244"/>
            <a:ext cx="103981" cy="10398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30458E79-7B6A-6D4B-84C2-91CA42F74F09}"/>
              </a:ext>
            </a:extLst>
          </p:cNvPr>
          <p:cNvSpPr>
            <a:spLocks noChangeAspect="1"/>
          </p:cNvSpPr>
          <p:nvPr/>
        </p:nvSpPr>
        <p:spPr>
          <a:xfrm>
            <a:off x="6678445" y="1209821"/>
            <a:ext cx="103981" cy="1039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AB979164-FCCB-D045-A529-46F9DEFFA069}"/>
              </a:ext>
            </a:extLst>
          </p:cNvPr>
          <p:cNvSpPr>
            <a:spLocks noChangeAspect="1"/>
          </p:cNvSpPr>
          <p:nvPr/>
        </p:nvSpPr>
        <p:spPr>
          <a:xfrm>
            <a:off x="7239853" y="1484545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3B0850CE-8360-3F49-8696-26BFA03E4FFC}"/>
              </a:ext>
            </a:extLst>
          </p:cNvPr>
          <p:cNvSpPr>
            <a:spLocks noChangeAspect="1"/>
          </p:cNvSpPr>
          <p:nvPr/>
        </p:nvSpPr>
        <p:spPr>
          <a:xfrm>
            <a:off x="6730435" y="2962002"/>
            <a:ext cx="103981" cy="103981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CA3216F7-5CEC-A54C-AAD1-2E4EA3F42981}"/>
              </a:ext>
            </a:extLst>
          </p:cNvPr>
          <p:cNvSpPr>
            <a:spLocks noChangeAspect="1"/>
          </p:cNvSpPr>
          <p:nvPr/>
        </p:nvSpPr>
        <p:spPr>
          <a:xfrm>
            <a:off x="7353301" y="1594850"/>
            <a:ext cx="103981" cy="103981"/>
          </a:xfrm>
          <a:prstGeom prst="ellipse">
            <a:avLst/>
          </a:prstGeom>
          <a:solidFill>
            <a:srgbClr val="7030A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9BE8988E-853F-A84D-B9AC-74E742ED15F9}"/>
              </a:ext>
            </a:extLst>
          </p:cNvPr>
          <p:cNvSpPr>
            <a:spLocks noChangeAspect="1"/>
          </p:cNvSpPr>
          <p:nvPr/>
        </p:nvSpPr>
        <p:spPr>
          <a:xfrm>
            <a:off x="7338672" y="1642966"/>
            <a:ext cx="103981" cy="1039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323CE7F1-2DFA-FA4B-A4E1-D164930C8F06}"/>
              </a:ext>
            </a:extLst>
          </p:cNvPr>
          <p:cNvSpPr>
            <a:spLocks noChangeAspect="1"/>
          </p:cNvSpPr>
          <p:nvPr/>
        </p:nvSpPr>
        <p:spPr>
          <a:xfrm>
            <a:off x="6394376" y="1429591"/>
            <a:ext cx="103981" cy="1039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E23A966B-91D6-C14D-8501-10F3E59845FE}"/>
              </a:ext>
            </a:extLst>
          </p:cNvPr>
          <p:cNvSpPr>
            <a:spLocks noChangeAspect="1"/>
          </p:cNvSpPr>
          <p:nvPr/>
        </p:nvSpPr>
        <p:spPr>
          <a:xfrm>
            <a:off x="7625859" y="1448374"/>
            <a:ext cx="103981" cy="10398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D9F5B089-3A0F-3C41-971B-5ED5AAE7D095}"/>
              </a:ext>
            </a:extLst>
          </p:cNvPr>
          <p:cNvSpPr>
            <a:spLocks noChangeAspect="1"/>
          </p:cNvSpPr>
          <p:nvPr/>
        </p:nvSpPr>
        <p:spPr>
          <a:xfrm>
            <a:off x="4264265" y="4201913"/>
            <a:ext cx="103981" cy="103981"/>
          </a:xfrm>
          <a:prstGeom prst="ellipse">
            <a:avLst/>
          </a:pr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B36FED75-77E0-964F-BAAF-B7B6C2E668D7}"/>
              </a:ext>
            </a:extLst>
          </p:cNvPr>
          <p:cNvSpPr>
            <a:spLocks noChangeAspect="1"/>
          </p:cNvSpPr>
          <p:nvPr/>
        </p:nvSpPr>
        <p:spPr>
          <a:xfrm>
            <a:off x="7029670" y="1276861"/>
            <a:ext cx="103981" cy="10398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7A2EA8E7-2504-DE49-8E4F-A7955A1EB731}"/>
              </a:ext>
            </a:extLst>
          </p:cNvPr>
          <p:cNvSpPr>
            <a:spLocks noChangeAspect="1"/>
          </p:cNvSpPr>
          <p:nvPr/>
        </p:nvSpPr>
        <p:spPr>
          <a:xfrm>
            <a:off x="937217" y="2393037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71125F73-04F7-0A40-8483-FD37F25FE285}"/>
              </a:ext>
            </a:extLst>
          </p:cNvPr>
          <p:cNvSpPr>
            <a:spLocks noChangeAspect="1"/>
          </p:cNvSpPr>
          <p:nvPr/>
        </p:nvSpPr>
        <p:spPr>
          <a:xfrm>
            <a:off x="7546034" y="1424455"/>
            <a:ext cx="103981" cy="103981"/>
          </a:xfrm>
          <a:prstGeom prst="ellipse">
            <a:avLst/>
          </a:prstGeom>
          <a:solidFill>
            <a:srgbClr val="7030A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D9291392-571A-E648-B187-AA0A680ED82B}"/>
              </a:ext>
            </a:extLst>
          </p:cNvPr>
          <p:cNvSpPr>
            <a:spLocks noChangeAspect="1"/>
          </p:cNvSpPr>
          <p:nvPr/>
        </p:nvSpPr>
        <p:spPr>
          <a:xfrm>
            <a:off x="1862499" y="637306"/>
            <a:ext cx="103981" cy="10398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BCDEEDDE-463C-E948-A9EF-8CC96402CC97}"/>
              </a:ext>
            </a:extLst>
          </p:cNvPr>
          <p:cNvSpPr>
            <a:spLocks noChangeAspect="1"/>
          </p:cNvSpPr>
          <p:nvPr/>
        </p:nvSpPr>
        <p:spPr>
          <a:xfrm>
            <a:off x="6838229" y="2659838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A7984EE4-218A-3846-ABB4-19CA7C919A75}"/>
              </a:ext>
            </a:extLst>
          </p:cNvPr>
          <p:cNvSpPr>
            <a:spLocks noChangeAspect="1"/>
          </p:cNvSpPr>
          <p:nvPr/>
        </p:nvSpPr>
        <p:spPr>
          <a:xfrm>
            <a:off x="5924895" y="2827161"/>
            <a:ext cx="103981" cy="1039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51299986-AB41-AD4E-A76D-060D557A9BC7}"/>
              </a:ext>
            </a:extLst>
          </p:cNvPr>
          <p:cNvSpPr>
            <a:spLocks noChangeAspect="1"/>
          </p:cNvSpPr>
          <p:nvPr/>
        </p:nvSpPr>
        <p:spPr>
          <a:xfrm>
            <a:off x="5423553" y="1492772"/>
            <a:ext cx="103981" cy="10398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5FB2DE73-61CA-FB4D-BAD9-BBE124EDC17D}"/>
              </a:ext>
            </a:extLst>
          </p:cNvPr>
          <p:cNvSpPr>
            <a:spLocks noChangeAspect="1"/>
          </p:cNvSpPr>
          <p:nvPr/>
        </p:nvSpPr>
        <p:spPr>
          <a:xfrm>
            <a:off x="909860" y="2275157"/>
            <a:ext cx="103981" cy="1039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9F395A5C-7A7C-F145-874D-001572B320AD}"/>
              </a:ext>
            </a:extLst>
          </p:cNvPr>
          <p:cNvSpPr>
            <a:spLocks noChangeAspect="1"/>
          </p:cNvSpPr>
          <p:nvPr/>
        </p:nvSpPr>
        <p:spPr>
          <a:xfrm>
            <a:off x="5902260" y="2806548"/>
            <a:ext cx="103981" cy="1039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31B74E1F-282C-1D4E-8745-97D5E40691D5}"/>
              </a:ext>
            </a:extLst>
          </p:cNvPr>
          <p:cNvSpPr>
            <a:spLocks noChangeAspect="1"/>
          </p:cNvSpPr>
          <p:nvPr/>
        </p:nvSpPr>
        <p:spPr>
          <a:xfrm>
            <a:off x="6677518" y="2965298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567ACD78-B5CF-9446-8C87-60229E181E04}"/>
              </a:ext>
            </a:extLst>
          </p:cNvPr>
          <p:cNvSpPr>
            <a:spLocks noChangeAspect="1"/>
          </p:cNvSpPr>
          <p:nvPr/>
        </p:nvSpPr>
        <p:spPr>
          <a:xfrm>
            <a:off x="6411850" y="2745260"/>
            <a:ext cx="103981" cy="1039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73698961-8EA9-1E46-A560-653D3485E455}"/>
              </a:ext>
            </a:extLst>
          </p:cNvPr>
          <p:cNvSpPr>
            <a:spLocks noChangeAspect="1"/>
          </p:cNvSpPr>
          <p:nvPr/>
        </p:nvSpPr>
        <p:spPr>
          <a:xfrm>
            <a:off x="4764881" y="4149922"/>
            <a:ext cx="103981" cy="1039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943856ED-4C02-0746-BED9-3B3ECFE115C7}"/>
              </a:ext>
            </a:extLst>
          </p:cNvPr>
          <p:cNvSpPr>
            <a:spLocks noChangeAspect="1"/>
          </p:cNvSpPr>
          <p:nvPr/>
        </p:nvSpPr>
        <p:spPr>
          <a:xfrm>
            <a:off x="4396341" y="3543028"/>
            <a:ext cx="103981" cy="10398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4E5B228C-6C93-8241-AC27-4B852729BB3E}"/>
              </a:ext>
            </a:extLst>
          </p:cNvPr>
          <p:cNvSpPr>
            <a:spLocks noChangeAspect="1"/>
          </p:cNvSpPr>
          <p:nvPr/>
        </p:nvSpPr>
        <p:spPr>
          <a:xfrm>
            <a:off x="4381562" y="3586810"/>
            <a:ext cx="103981" cy="103981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291CE50E-8DCF-B644-83D4-66AEA4F5BBA8}"/>
              </a:ext>
            </a:extLst>
          </p:cNvPr>
          <p:cNvSpPr>
            <a:spLocks noChangeAspect="1"/>
          </p:cNvSpPr>
          <p:nvPr/>
        </p:nvSpPr>
        <p:spPr>
          <a:xfrm>
            <a:off x="4277191" y="4149922"/>
            <a:ext cx="103981" cy="10398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C289ACF0-7F31-AB47-85C0-6B0FFA9B3D49}"/>
              </a:ext>
            </a:extLst>
          </p:cNvPr>
          <p:cNvSpPr>
            <a:spLocks noChangeAspect="1"/>
          </p:cNvSpPr>
          <p:nvPr/>
        </p:nvSpPr>
        <p:spPr>
          <a:xfrm>
            <a:off x="4315736" y="4201913"/>
            <a:ext cx="103981" cy="103981"/>
          </a:xfrm>
          <a:prstGeom prst="ellipse">
            <a:avLst/>
          </a:prstGeom>
          <a:solidFill>
            <a:srgbClr val="7030A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73430258-CA71-6D47-B699-902D06069758}"/>
              </a:ext>
            </a:extLst>
          </p:cNvPr>
          <p:cNvSpPr>
            <a:spLocks noChangeAspect="1"/>
          </p:cNvSpPr>
          <p:nvPr/>
        </p:nvSpPr>
        <p:spPr>
          <a:xfrm>
            <a:off x="2382633" y="2064917"/>
            <a:ext cx="103981" cy="1039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C37285F1-8462-D347-A495-18BE8531EF2C}"/>
              </a:ext>
            </a:extLst>
          </p:cNvPr>
          <p:cNvSpPr>
            <a:spLocks noChangeAspect="1"/>
          </p:cNvSpPr>
          <p:nvPr/>
        </p:nvSpPr>
        <p:spPr>
          <a:xfrm>
            <a:off x="2381412" y="1973716"/>
            <a:ext cx="103981" cy="1039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30DFD30E-CC02-3C4F-BF45-B424A62E3B04}"/>
              </a:ext>
            </a:extLst>
          </p:cNvPr>
          <p:cNvSpPr>
            <a:spLocks noChangeAspect="1"/>
          </p:cNvSpPr>
          <p:nvPr/>
        </p:nvSpPr>
        <p:spPr>
          <a:xfrm>
            <a:off x="7335199" y="2282988"/>
            <a:ext cx="103981" cy="103981"/>
          </a:xfrm>
          <a:prstGeom prst="ellipse">
            <a:avLst/>
          </a:prstGeom>
          <a:solidFill>
            <a:srgbClr val="7030A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id="{63344C86-F236-B847-A0C4-FF4B2ED31D75}"/>
              </a:ext>
            </a:extLst>
          </p:cNvPr>
          <p:cNvSpPr>
            <a:spLocks noChangeAspect="1"/>
          </p:cNvSpPr>
          <p:nvPr/>
        </p:nvSpPr>
        <p:spPr>
          <a:xfrm>
            <a:off x="1318885" y="3128749"/>
            <a:ext cx="103981" cy="1039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5" name="Oval 354">
            <a:extLst>
              <a:ext uri="{FF2B5EF4-FFF2-40B4-BE49-F238E27FC236}">
                <a16:creationId xmlns:a16="http://schemas.microsoft.com/office/drawing/2014/main" id="{45E0D063-FEE8-7F4B-A3FE-19D8BD790DAB}"/>
              </a:ext>
            </a:extLst>
          </p:cNvPr>
          <p:cNvSpPr>
            <a:spLocks noChangeAspect="1"/>
          </p:cNvSpPr>
          <p:nvPr/>
        </p:nvSpPr>
        <p:spPr>
          <a:xfrm>
            <a:off x="781246" y="2032731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2F4385D1-DE1C-064A-8D50-7E7FD09850B7}"/>
              </a:ext>
            </a:extLst>
          </p:cNvPr>
          <p:cNvSpPr>
            <a:spLocks noChangeAspect="1"/>
          </p:cNvSpPr>
          <p:nvPr/>
        </p:nvSpPr>
        <p:spPr>
          <a:xfrm>
            <a:off x="7139885" y="2329499"/>
            <a:ext cx="103981" cy="103981"/>
          </a:xfrm>
          <a:prstGeom prst="ellipse">
            <a:avLst/>
          </a:prstGeom>
          <a:solidFill>
            <a:srgbClr val="00B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C01DF67F-69B7-3940-ADBE-5156FE278DAE}"/>
              </a:ext>
            </a:extLst>
          </p:cNvPr>
          <p:cNvSpPr>
            <a:spLocks noChangeAspect="1"/>
          </p:cNvSpPr>
          <p:nvPr/>
        </p:nvSpPr>
        <p:spPr>
          <a:xfrm>
            <a:off x="6096891" y="1397259"/>
            <a:ext cx="103981" cy="10398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52E50D17-3AB8-884E-8A1F-653B4227C352}"/>
              </a:ext>
            </a:extLst>
          </p:cNvPr>
          <p:cNvSpPr>
            <a:spLocks noChangeAspect="1"/>
          </p:cNvSpPr>
          <p:nvPr/>
        </p:nvSpPr>
        <p:spPr>
          <a:xfrm>
            <a:off x="1307404" y="457711"/>
            <a:ext cx="103981" cy="103981"/>
          </a:xfrm>
          <a:prstGeom prst="ellipse">
            <a:avLst/>
          </a:prstGeom>
          <a:solidFill>
            <a:srgbClr val="7030A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9" name="Oval 358">
            <a:extLst>
              <a:ext uri="{FF2B5EF4-FFF2-40B4-BE49-F238E27FC236}">
                <a16:creationId xmlns:a16="http://schemas.microsoft.com/office/drawing/2014/main" id="{08E02AE3-F3EA-A545-9123-8DB2B9034098}"/>
              </a:ext>
            </a:extLst>
          </p:cNvPr>
          <p:cNvSpPr>
            <a:spLocks noChangeAspect="1"/>
          </p:cNvSpPr>
          <p:nvPr/>
        </p:nvSpPr>
        <p:spPr>
          <a:xfrm>
            <a:off x="4349061" y="3543028"/>
            <a:ext cx="103981" cy="10398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0" name="Oval 359">
            <a:extLst>
              <a:ext uri="{FF2B5EF4-FFF2-40B4-BE49-F238E27FC236}">
                <a16:creationId xmlns:a16="http://schemas.microsoft.com/office/drawing/2014/main" id="{423E04D6-5E11-BE42-BABA-04B80695B908}"/>
              </a:ext>
            </a:extLst>
          </p:cNvPr>
          <p:cNvSpPr>
            <a:spLocks noChangeAspect="1"/>
          </p:cNvSpPr>
          <p:nvPr/>
        </p:nvSpPr>
        <p:spPr>
          <a:xfrm>
            <a:off x="7230630" y="1977004"/>
            <a:ext cx="103981" cy="1039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1" name="Oval 360">
            <a:extLst>
              <a:ext uri="{FF2B5EF4-FFF2-40B4-BE49-F238E27FC236}">
                <a16:creationId xmlns:a16="http://schemas.microsoft.com/office/drawing/2014/main" id="{D598C895-7D6A-3B44-B392-74866D7C5BD9}"/>
              </a:ext>
            </a:extLst>
          </p:cNvPr>
          <p:cNvSpPr>
            <a:spLocks noChangeAspect="1"/>
          </p:cNvSpPr>
          <p:nvPr/>
        </p:nvSpPr>
        <p:spPr>
          <a:xfrm>
            <a:off x="7242484" y="2098565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2" name="Oval 361">
            <a:extLst>
              <a:ext uri="{FF2B5EF4-FFF2-40B4-BE49-F238E27FC236}">
                <a16:creationId xmlns:a16="http://schemas.microsoft.com/office/drawing/2014/main" id="{753C0C07-D89F-6E4A-AD0F-4065BA89481C}"/>
              </a:ext>
            </a:extLst>
          </p:cNvPr>
          <p:cNvSpPr>
            <a:spLocks noChangeAspect="1"/>
          </p:cNvSpPr>
          <p:nvPr/>
        </p:nvSpPr>
        <p:spPr>
          <a:xfrm>
            <a:off x="4816518" y="1209821"/>
            <a:ext cx="103981" cy="1039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3" name="Oval 362">
            <a:extLst>
              <a:ext uri="{FF2B5EF4-FFF2-40B4-BE49-F238E27FC236}">
                <a16:creationId xmlns:a16="http://schemas.microsoft.com/office/drawing/2014/main" id="{CEA78DA5-6438-EF41-8155-830D1B13EAEE}"/>
              </a:ext>
            </a:extLst>
          </p:cNvPr>
          <p:cNvSpPr>
            <a:spLocks noChangeAspect="1"/>
          </p:cNvSpPr>
          <p:nvPr/>
        </p:nvSpPr>
        <p:spPr>
          <a:xfrm>
            <a:off x="5933460" y="2775171"/>
            <a:ext cx="103981" cy="103981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4" name="Oval 363">
            <a:extLst>
              <a:ext uri="{FF2B5EF4-FFF2-40B4-BE49-F238E27FC236}">
                <a16:creationId xmlns:a16="http://schemas.microsoft.com/office/drawing/2014/main" id="{D8EF61FF-0434-2441-AF71-E4E4CBC480FC}"/>
              </a:ext>
            </a:extLst>
          </p:cNvPr>
          <p:cNvSpPr>
            <a:spLocks noChangeAspect="1"/>
          </p:cNvSpPr>
          <p:nvPr/>
        </p:nvSpPr>
        <p:spPr>
          <a:xfrm>
            <a:off x="5502854" y="3023490"/>
            <a:ext cx="103981" cy="1039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5" name="Oval 364">
            <a:extLst>
              <a:ext uri="{FF2B5EF4-FFF2-40B4-BE49-F238E27FC236}">
                <a16:creationId xmlns:a16="http://schemas.microsoft.com/office/drawing/2014/main" id="{3D572690-8EBF-7642-BFFD-E7030C47678D}"/>
              </a:ext>
            </a:extLst>
          </p:cNvPr>
          <p:cNvSpPr>
            <a:spLocks noChangeAspect="1"/>
          </p:cNvSpPr>
          <p:nvPr/>
        </p:nvSpPr>
        <p:spPr>
          <a:xfrm>
            <a:off x="5636107" y="1909072"/>
            <a:ext cx="103981" cy="10398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49BF8272-581F-5441-8AAA-6002A52FF217}"/>
              </a:ext>
            </a:extLst>
          </p:cNvPr>
          <p:cNvSpPr txBox="1"/>
          <p:nvPr/>
        </p:nvSpPr>
        <p:spPr>
          <a:xfrm>
            <a:off x="511342" y="4980781"/>
            <a:ext cx="81063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tx1"/>
                </a:solidFill>
                <a:latin typeface="+mn-lt"/>
              </a:rPr>
              <a:t>Congratulations!</a:t>
            </a:r>
          </a:p>
        </p:txBody>
      </p:sp>
    </p:spTree>
    <p:extLst>
      <p:ext uri="{BB962C8B-B14F-4D97-AF65-F5344CB8AC3E}">
        <p14:creationId xmlns:p14="http://schemas.microsoft.com/office/powerpoint/2010/main" val="311527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500"/>
                            </p:stCondLst>
                            <p:childTnLst>
                              <p:par>
                                <p:cTn id="1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00"/>
                            </p:stCondLst>
                            <p:childTnLst>
                              <p:par>
                                <p:cTn id="1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7500"/>
                            </p:stCondLst>
                            <p:childTnLst>
                              <p:par>
                                <p:cTn id="1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8000"/>
                            </p:stCondLst>
                            <p:childTnLst>
                              <p:par>
                                <p:cTn id="18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500"/>
                            </p:stCondLst>
                            <p:childTnLst>
                              <p:par>
                                <p:cTn id="1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9000"/>
                            </p:stCondLst>
                            <p:childTnLst>
                              <p:par>
                                <p:cTn id="20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9500"/>
                            </p:stCondLst>
                            <p:childTnLst>
                              <p:par>
                                <p:cTn id="2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3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6500"/>
                            </p:stCondLst>
                            <p:childTnLst>
                              <p:par>
                                <p:cTn id="36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9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4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9500"/>
                            </p:stCondLst>
                            <p:childTnLst>
                              <p:par>
                                <p:cTn id="4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4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20500"/>
                            </p:stCondLst>
                            <p:childTnLst>
                              <p:par>
                                <p:cTn id="45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6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21500"/>
                            </p:stCondLst>
                            <p:childTnLst>
                              <p:par>
                                <p:cTn id="47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22500"/>
                            </p:stCondLst>
                            <p:childTnLst>
                              <p:par>
                                <p:cTn id="50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23000"/>
                            </p:stCondLst>
                            <p:childTnLst>
                              <p:par>
                                <p:cTn id="5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23500"/>
                            </p:stCondLst>
                            <p:childTnLst>
                              <p:par>
                                <p:cTn id="5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24500"/>
                            </p:stCondLst>
                            <p:childTnLst>
                              <p:par>
                                <p:cTn id="54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55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25500"/>
                            </p:stCondLst>
                            <p:childTnLst>
                              <p:par>
                                <p:cTn id="56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26500"/>
                            </p:stCondLst>
                            <p:childTnLst>
                              <p:par>
                                <p:cTn id="58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27000"/>
                            </p:stCondLst>
                            <p:childTnLst>
                              <p:par>
                                <p:cTn id="59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27500"/>
                            </p:stCondLst>
                            <p:childTnLst>
                              <p:par>
                                <p:cTn id="6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2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29000"/>
                            </p:stCondLst>
                            <p:childTnLst>
                              <p:par>
                                <p:cTn id="64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9500"/>
                            </p:stCondLst>
                            <p:childTnLst>
                              <p:par>
                                <p:cTn id="65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6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30500"/>
                            </p:stCondLst>
                            <p:childTnLst>
                              <p:par>
                                <p:cTn id="67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31000"/>
                            </p:stCondLst>
                            <p:childTnLst>
                              <p:par>
                                <p:cTn id="68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31500"/>
                            </p:stCondLst>
                            <p:childTnLst>
                              <p:par>
                                <p:cTn id="6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>
                            <p:stCondLst>
                              <p:cond delay="32000"/>
                            </p:stCondLst>
                            <p:childTnLst>
                              <p:par>
                                <p:cTn id="70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32500"/>
                            </p:stCondLst>
                            <p:childTnLst>
                              <p:par>
                                <p:cTn id="7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5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33000"/>
                            </p:stCondLst>
                            <p:childTnLst>
                              <p:par>
                                <p:cTn id="7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33500"/>
                            </p:stCondLst>
                            <p:childTnLst>
                              <p:par>
                                <p:cTn id="74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5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34500"/>
                            </p:stCondLst>
                            <p:childTnLst>
                              <p:par>
                                <p:cTn id="76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35000"/>
                            </p:stCondLst>
                            <p:childTnLst>
                              <p:par>
                                <p:cTn id="77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35500"/>
                            </p:stCondLst>
                            <p:childTnLst>
                              <p:par>
                                <p:cTn id="78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36000"/>
                            </p:stCondLst>
                            <p:childTnLst>
                              <p:par>
                                <p:cTn id="79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2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36500"/>
                            </p:stCondLst>
                            <p:childTnLst>
                              <p:par>
                                <p:cTn id="80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8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37500"/>
                            </p:stCondLst>
                            <p:childTnLst>
                              <p:par>
                                <p:cTn id="8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5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84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38500"/>
                            </p:stCondLst>
                            <p:childTnLst>
                              <p:par>
                                <p:cTn id="85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39000"/>
                            </p:stCondLst>
                            <p:childTnLst>
                              <p:par>
                                <p:cTn id="86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3" fill="hold">
                            <p:stCondLst>
                              <p:cond delay="39500"/>
                            </p:stCondLst>
                            <p:childTnLst>
                              <p:par>
                                <p:cTn id="87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88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40500"/>
                            </p:stCondLst>
                            <p:childTnLst>
                              <p:par>
                                <p:cTn id="89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>
                            <p:stCondLst>
                              <p:cond delay="41000"/>
                            </p:stCondLst>
                            <p:childTnLst>
                              <p:par>
                                <p:cTn id="90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41500"/>
                            </p:stCondLst>
                            <p:childTnLst>
                              <p:par>
                                <p:cTn id="9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42000"/>
                            </p:stCondLst>
                            <p:childTnLst>
                              <p:par>
                                <p:cTn id="9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9" fill="hold">
                            <p:stCondLst>
                              <p:cond delay="42500"/>
                            </p:stCondLst>
                            <p:childTnLst>
                              <p:par>
                                <p:cTn id="94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0" fill="hold">
                            <p:stCondLst>
                              <p:cond delay="43000"/>
                            </p:stCondLst>
                            <p:childTnLst>
                              <p:par>
                                <p:cTn id="95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1" fill="hold">
                            <p:stCondLst>
                              <p:cond delay="43500"/>
                            </p:stCondLst>
                            <p:childTnLst>
                              <p:par>
                                <p:cTn id="96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2" fill="hold">
                            <p:stCondLst>
                              <p:cond delay="44000"/>
                            </p:stCondLst>
                            <p:childTnLst>
                              <p:par>
                                <p:cTn id="97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3" fill="hold">
                            <p:stCondLst>
                              <p:cond delay="44500"/>
                            </p:stCondLst>
                            <p:childTnLst>
                              <p:par>
                                <p:cTn id="98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4" fill="hold">
                            <p:stCondLst>
                              <p:cond delay="45000"/>
                            </p:stCondLst>
                            <p:childTnLst>
                              <p:par>
                                <p:cTn id="99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5" fill="hold">
                            <p:stCondLst>
                              <p:cond delay="45500"/>
                            </p:stCondLst>
                            <p:childTnLst>
                              <p:par>
                                <p:cTn id="100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6" fill="hold">
                            <p:stCondLst>
                              <p:cond delay="46000"/>
                            </p:stCondLst>
                            <p:childTnLst>
                              <p:par>
                                <p:cTn id="10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7" fill="hold">
                            <p:stCondLst>
                              <p:cond delay="46500"/>
                            </p:stCondLst>
                            <p:childTnLst>
                              <p:par>
                                <p:cTn id="10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03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05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06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1" fill="hold">
                            <p:stCondLst>
                              <p:cond delay="48500"/>
                            </p:stCondLst>
                            <p:childTnLst>
                              <p:par>
                                <p:cTn id="107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2" fill="hold">
                            <p:stCondLst>
                              <p:cond delay="49000"/>
                            </p:stCondLst>
                            <p:childTnLst>
                              <p:par>
                                <p:cTn id="108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3" fill="hold">
                            <p:stCondLst>
                              <p:cond delay="49500"/>
                            </p:stCondLst>
                            <p:childTnLst>
                              <p:par>
                                <p:cTn id="109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10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5" fill="hold">
                            <p:stCondLst>
                              <p:cond delay="50500"/>
                            </p:stCondLst>
                            <p:childTnLst>
                              <p:par>
                                <p:cTn id="11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6" fill="hold">
                            <p:stCondLst>
                              <p:cond delay="51000"/>
                            </p:stCondLst>
                            <p:childTnLst>
                              <p:par>
                                <p:cTn id="11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7" fill="hold">
                            <p:stCondLst>
                              <p:cond delay="51500"/>
                            </p:stCondLst>
                            <p:childTnLst>
                              <p:par>
                                <p:cTn id="11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1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9" fill="hold">
                            <p:stCondLst>
                              <p:cond delay="52500"/>
                            </p:stCondLst>
                            <p:childTnLst>
                              <p:par>
                                <p:cTn id="11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0" fill="hold">
                            <p:stCondLst>
                              <p:cond delay="53000"/>
                            </p:stCondLst>
                            <p:childTnLst>
                              <p:par>
                                <p:cTn id="11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1" fill="hold">
                            <p:stCondLst>
                              <p:cond delay="53500"/>
                            </p:stCondLst>
                            <p:childTnLst>
                              <p:par>
                                <p:cTn id="11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2" fill="hold">
                            <p:stCondLst>
                              <p:cond delay="54000"/>
                            </p:stCondLst>
                            <p:childTnLst>
                              <p:par>
                                <p:cTn id="11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3" fill="hold">
                            <p:stCondLst>
                              <p:cond delay="54500"/>
                            </p:stCondLst>
                            <p:childTnLst>
                              <p:par>
                                <p:cTn id="12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2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0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5" fill="hold">
                            <p:stCondLst>
                              <p:cond delay="55500"/>
                            </p:stCondLst>
                            <p:childTnLst>
                              <p:par>
                                <p:cTn id="12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1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6" fill="hold">
                            <p:stCondLst>
                              <p:cond delay="56000"/>
                            </p:stCondLst>
                            <p:childTnLst>
                              <p:par>
                                <p:cTn id="12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7" fill="hold">
                            <p:stCondLst>
                              <p:cond delay="56500"/>
                            </p:stCondLst>
                            <p:childTnLst>
                              <p:par>
                                <p:cTn id="12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2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2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0" fill="hold">
                            <p:stCondLst>
                              <p:cond delay="58000"/>
                            </p:stCondLst>
                            <p:childTnLst>
                              <p:par>
                                <p:cTn id="128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2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2" fill="hold">
                            <p:stCondLst>
                              <p:cond delay="59000"/>
                            </p:stCondLst>
                            <p:childTnLst>
                              <p:par>
                                <p:cTn id="130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3" fill="hold">
                            <p:stCondLst>
                              <p:cond delay="59500"/>
                            </p:stCondLst>
                            <p:childTnLst>
                              <p:par>
                                <p:cTn id="13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9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3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5" fill="hold">
                            <p:stCondLst>
                              <p:cond delay="60500"/>
                            </p:stCondLst>
                            <p:childTnLst>
                              <p:par>
                                <p:cTn id="13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6" fill="hold">
                            <p:stCondLst>
                              <p:cond delay="61000"/>
                            </p:stCondLst>
                            <p:childTnLst>
                              <p:par>
                                <p:cTn id="13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7" fill="hold">
                            <p:stCondLst>
                              <p:cond delay="61500"/>
                            </p:stCondLst>
                            <p:childTnLst>
                              <p:par>
                                <p:cTn id="13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8" fill="hold">
                            <p:stCondLst>
                              <p:cond delay="62000"/>
                            </p:stCondLst>
                            <p:childTnLst>
                              <p:par>
                                <p:cTn id="136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9" fill="hold">
                            <p:stCondLst>
                              <p:cond delay="62500"/>
                            </p:stCondLst>
                            <p:childTnLst>
                              <p:par>
                                <p:cTn id="138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0" fill="hold">
                            <p:stCondLst>
                              <p:cond delay="63000"/>
                            </p:stCondLst>
                            <p:childTnLst>
                              <p:par>
                                <p:cTn id="139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1" fill="hold">
                            <p:stCondLst>
                              <p:cond delay="63500"/>
                            </p:stCondLst>
                            <p:childTnLst>
                              <p:par>
                                <p:cTn id="140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7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2" fill="hold">
                            <p:stCondLst>
                              <p:cond delay="64000"/>
                            </p:stCondLst>
                            <p:childTnLst>
                              <p:par>
                                <p:cTn id="14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3" fill="hold">
                            <p:stCondLst>
                              <p:cond delay="64500"/>
                            </p:stCondLst>
                            <p:childTnLst>
                              <p:par>
                                <p:cTn id="14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43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5" fill="hold">
                            <p:stCondLst>
                              <p:cond delay="65500"/>
                            </p:stCondLst>
                            <p:childTnLst>
                              <p:par>
                                <p:cTn id="144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1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6" fill="hold">
                            <p:stCondLst>
                              <p:cond delay="66000"/>
                            </p:stCondLst>
                            <p:childTnLst>
                              <p:par>
                                <p:cTn id="145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7" fill="hold">
                            <p:stCondLst>
                              <p:cond delay="66500"/>
                            </p:stCondLst>
                            <p:childTnLst>
                              <p:par>
                                <p:cTn id="146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3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8" fill="hold">
                            <p:stCondLst>
                              <p:cond delay="67000"/>
                            </p:stCondLst>
                            <p:childTnLst>
                              <p:par>
                                <p:cTn id="147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9" fill="hold">
                            <p:stCondLst>
                              <p:cond delay="67500"/>
                            </p:stCondLst>
                            <p:childTnLst>
                              <p:par>
                                <p:cTn id="149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0" fill="hold">
                            <p:stCondLst>
                              <p:cond delay="68000"/>
                            </p:stCondLst>
                            <p:childTnLst>
                              <p:par>
                                <p:cTn id="150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1" fill="hold">
                            <p:stCondLst>
                              <p:cond delay="68500"/>
                            </p:stCondLst>
                            <p:childTnLst>
                              <p:par>
                                <p:cTn id="15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2" fill="hold">
                            <p:stCondLst>
                              <p:cond delay="69000"/>
                            </p:stCondLst>
                            <p:childTnLst>
                              <p:par>
                                <p:cTn id="15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5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4" fill="hold">
                            <p:stCondLst>
                              <p:cond delay="70000"/>
                            </p:stCondLst>
                            <p:childTnLst>
                              <p:par>
                                <p:cTn id="154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0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5" fill="hold">
                            <p:stCondLst>
                              <p:cond delay="70500"/>
                            </p:stCondLst>
                            <p:childTnLst>
                              <p:par>
                                <p:cTn id="155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1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6" fill="hold">
                            <p:stCondLst>
                              <p:cond delay="71000"/>
                            </p:stCondLst>
                            <p:childTnLst>
                              <p:par>
                                <p:cTn id="156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7" fill="hold">
                            <p:stCondLst>
                              <p:cond delay="71500"/>
                            </p:stCondLst>
                            <p:childTnLst>
                              <p:par>
                                <p:cTn id="157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8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8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4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9" fill="hold">
                            <p:stCondLst>
                              <p:cond delay="72500"/>
                            </p:stCondLst>
                            <p:childTnLst>
                              <p:par>
                                <p:cTn id="160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5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0" fill="hold">
                            <p:stCondLst>
                              <p:cond delay="73000"/>
                            </p:stCondLst>
                            <p:childTnLst>
                              <p:par>
                                <p:cTn id="16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1" fill="hold">
                            <p:stCondLst>
                              <p:cond delay="73500"/>
                            </p:stCondLst>
                            <p:childTnLst>
                              <p:par>
                                <p:cTn id="16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2" fill="hold">
                            <p:stCondLst>
                              <p:cond delay="74000"/>
                            </p:stCondLst>
                            <p:childTnLst>
                              <p:par>
                                <p:cTn id="16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3" fill="hold">
                            <p:stCondLst>
                              <p:cond delay="74500"/>
                            </p:stCondLst>
                            <p:childTnLst>
                              <p:par>
                                <p:cTn id="164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9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4" fill="hold">
                            <p:stCondLst>
                              <p:cond delay="75000"/>
                            </p:stCondLst>
                            <p:childTnLst>
                              <p:par>
                                <p:cTn id="165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0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5" fill="hold">
                            <p:stCondLst>
                              <p:cond delay="75500"/>
                            </p:stCondLst>
                            <p:childTnLst>
                              <p:par>
                                <p:cTn id="166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6" fill="hold">
                            <p:stCondLst>
                              <p:cond delay="76000"/>
                            </p:stCondLst>
                            <p:childTnLst>
                              <p:par>
                                <p:cTn id="167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7" fill="hold">
                            <p:stCondLst>
                              <p:cond delay="76500"/>
                            </p:stCondLst>
                            <p:childTnLst>
                              <p:par>
                                <p:cTn id="168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3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8" fill="hold">
                            <p:stCondLst>
                              <p:cond delay="77000"/>
                            </p:stCondLst>
                            <p:childTnLst>
                              <p:par>
                                <p:cTn id="169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9" fill="hold">
                            <p:stCondLst>
                              <p:cond delay="77500"/>
                            </p:stCondLst>
                            <p:childTnLst>
                              <p:par>
                                <p:cTn id="17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0" fill="hold">
                            <p:stCondLst>
                              <p:cond delay="78000"/>
                            </p:stCondLst>
                            <p:childTnLst>
                              <p:par>
                                <p:cTn id="172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1" fill="hold">
                            <p:stCondLst>
                              <p:cond delay="78500"/>
                            </p:stCondLst>
                            <p:childTnLst>
                              <p:par>
                                <p:cTn id="17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2" fill="hold">
                            <p:stCondLst>
                              <p:cond delay="79000"/>
                            </p:stCondLst>
                            <p:childTnLst>
                              <p:par>
                                <p:cTn id="174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8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3" fill="hold">
                            <p:stCondLst>
                              <p:cond delay="79500"/>
                            </p:stCondLst>
                            <p:childTnLst>
                              <p:par>
                                <p:cTn id="175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9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4" fill="hold">
                            <p:stCondLst>
                              <p:cond delay="80000"/>
                            </p:stCondLst>
                            <p:childTnLst>
                              <p:par>
                                <p:cTn id="176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0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5" fill="hold">
                            <p:stCondLst>
                              <p:cond delay="80500"/>
                            </p:stCondLst>
                            <p:childTnLst>
                              <p:par>
                                <p:cTn id="177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1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6" fill="hold">
                            <p:stCondLst>
                              <p:cond delay="81000"/>
                            </p:stCondLst>
                            <p:childTnLst>
                              <p:par>
                                <p:cTn id="178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7" fill="hold">
                            <p:stCondLst>
                              <p:cond delay="81500"/>
                            </p:stCondLst>
                            <p:childTnLst>
                              <p:par>
                                <p:cTn id="17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8" fill="hold">
                            <p:stCondLst>
                              <p:cond delay="82000"/>
                            </p:stCondLst>
                            <p:childTnLst>
                              <p:par>
                                <p:cTn id="180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4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9" fill="hold">
                            <p:stCondLst>
                              <p:cond delay="82500"/>
                            </p:stCondLst>
                            <p:childTnLst>
                              <p:par>
                                <p:cTn id="18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5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0" fill="hold">
                            <p:stCondLst>
                              <p:cond delay="83000"/>
                            </p:stCondLst>
                            <p:childTnLst>
                              <p:par>
                                <p:cTn id="18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1" fill="hold">
                            <p:stCondLst>
                              <p:cond delay="83500"/>
                            </p:stCondLst>
                            <p:childTnLst>
                              <p:par>
                                <p:cTn id="184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7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2" fill="hold">
                            <p:stCondLst>
                              <p:cond delay="84000"/>
                            </p:stCondLst>
                            <p:childTnLst>
                              <p:par>
                                <p:cTn id="185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8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3" fill="hold">
                            <p:stCondLst>
                              <p:cond delay="84500"/>
                            </p:stCondLst>
                            <p:childTnLst>
                              <p:par>
                                <p:cTn id="186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4" fill="hold">
                            <p:stCondLst>
                              <p:cond delay="85000"/>
                            </p:stCondLst>
                            <p:childTnLst>
                              <p:par>
                                <p:cTn id="187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0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5" fill="hold">
                            <p:stCondLst>
                              <p:cond delay="85500"/>
                            </p:stCondLst>
                            <p:childTnLst>
                              <p:par>
                                <p:cTn id="188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1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6" fill="hold">
                            <p:stCondLst>
                              <p:cond delay="86000"/>
                            </p:stCondLst>
                            <p:childTnLst>
                              <p:par>
                                <p:cTn id="189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2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7" fill="hold">
                            <p:stCondLst>
                              <p:cond delay="86500"/>
                            </p:stCondLst>
                            <p:childTnLst>
                              <p:par>
                                <p:cTn id="190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3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8" fill="hold">
                            <p:stCondLst>
                              <p:cond delay="87000"/>
                            </p:stCondLst>
                            <p:childTnLst>
                              <p:par>
                                <p:cTn id="19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4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9" fill="hold">
                            <p:stCondLst>
                              <p:cond delay="87500"/>
                            </p:stCondLst>
                            <p:childTnLst>
                              <p:par>
                                <p:cTn id="19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5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0" fill="hold">
                            <p:stCondLst>
                              <p:cond delay="88000"/>
                            </p:stCondLst>
                            <p:childTnLst>
                              <p:par>
                                <p:cTn id="194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6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1" fill="hold">
                            <p:stCondLst>
                              <p:cond delay="88500"/>
                            </p:stCondLst>
                            <p:childTnLst>
                              <p:par>
                                <p:cTn id="195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7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2" fill="hold">
                            <p:stCondLst>
                              <p:cond delay="89000"/>
                            </p:stCondLst>
                            <p:childTnLst>
                              <p:par>
                                <p:cTn id="196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3" fill="hold">
                            <p:stCondLst>
                              <p:cond delay="89500"/>
                            </p:stCondLst>
                            <p:childTnLst>
                              <p:par>
                                <p:cTn id="197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9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4" fill="hold">
                            <p:stCondLst>
                              <p:cond delay="90000"/>
                            </p:stCondLst>
                            <p:childTnLst>
                              <p:par>
                                <p:cTn id="198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0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5" fill="hold">
                            <p:stCondLst>
                              <p:cond delay="90500"/>
                            </p:stCondLst>
                            <p:childTnLst>
                              <p:par>
                                <p:cTn id="199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1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6" fill="hold">
                            <p:stCondLst>
                              <p:cond delay="91000"/>
                            </p:stCondLst>
                            <p:childTnLst>
                              <p:par>
                                <p:cTn id="200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2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7" fill="hold">
                            <p:stCondLst>
                              <p:cond delay="91500"/>
                            </p:stCondLst>
                            <p:childTnLst>
                              <p:par>
                                <p:cTn id="20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3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8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4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9" fill="hold">
                            <p:stCondLst>
                              <p:cond delay="92500"/>
                            </p:stCondLst>
                            <p:childTnLst>
                              <p:par>
                                <p:cTn id="204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5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0" fill="hold">
                            <p:stCondLst>
                              <p:cond delay="93000"/>
                            </p:stCondLst>
                            <p:childTnLst>
                              <p:par>
                                <p:cTn id="205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6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1" fill="hold">
                            <p:stCondLst>
                              <p:cond delay="93500"/>
                            </p:stCondLst>
                            <p:childTnLst>
                              <p:par>
                                <p:cTn id="206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7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2" fill="hold">
                            <p:stCondLst>
                              <p:cond delay="94000"/>
                            </p:stCondLst>
                            <p:childTnLst>
                              <p:par>
                                <p:cTn id="207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8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3" fill="hold">
                            <p:stCondLst>
                              <p:cond delay="94500"/>
                            </p:stCondLst>
                            <p:childTnLst>
                              <p:par>
                                <p:cTn id="208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9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4" fill="hold">
                            <p:stCondLst>
                              <p:cond delay="95000"/>
                            </p:stCondLst>
                            <p:childTnLst>
                              <p:par>
                                <p:cTn id="209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0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5" fill="hold">
                            <p:stCondLst>
                              <p:cond delay="95500"/>
                            </p:stCondLst>
                            <p:childTnLst>
                              <p:par>
                                <p:cTn id="210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1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6" fill="hold">
                            <p:stCondLst>
                              <p:cond delay="96000"/>
                            </p:stCondLst>
                            <p:childTnLst>
                              <p:par>
                                <p:cTn id="21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2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7" fill="hold">
                            <p:stCondLst>
                              <p:cond delay="96500"/>
                            </p:stCondLst>
                            <p:childTnLst>
                              <p:par>
                                <p:cTn id="21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13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4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9" fill="hold">
                            <p:stCondLst>
                              <p:cond delay="97500"/>
                            </p:stCondLst>
                            <p:childTnLst>
                              <p:par>
                                <p:cTn id="215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5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0" fill="hold">
                            <p:stCondLst>
                              <p:cond delay="98000"/>
                            </p:stCondLst>
                            <p:childTnLst>
                              <p:par>
                                <p:cTn id="216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6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1" fill="hold">
                            <p:stCondLst>
                              <p:cond delay="98500"/>
                            </p:stCondLst>
                            <p:childTnLst>
                              <p:par>
                                <p:cTn id="217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2" fill="hold">
                            <p:stCondLst>
                              <p:cond delay="99000"/>
                            </p:stCondLst>
                            <p:childTnLst>
                              <p:par>
                                <p:cTn id="218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8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3" fill="hold">
                            <p:stCondLst>
                              <p:cond delay="99500"/>
                            </p:stCondLst>
                            <p:childTnLst>
                              <p:par>
                                <p:cTn id="219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9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220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5" fill="hold">
                            <p:stCondLst>
                              <p:cond delay="100500"/>
                            </p:stCondLst>
                            <p:childTnLst>
                              <p:par>
                                <p:cTn id="22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1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6" fill="hold">
                            <p:stCondLst>
                              <p:cond delay="101000"/>
                            </p:stCondLst>
                            <p:childTnLst>
                              <p:par>
                                <p:cTn id="22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2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7" fill="hold">
                            <p:stCondLst>
                              <p:cond delay="101500"/>
                            </p:stCondLst>
                            <p:childTnLst>
                              <p:par>
                                <p:cTn id="22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3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8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2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4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9" fill="hold">
                            <p:stCondLst>
                              <p:cond delay="102500"/>
                            </p:stCondLst>
                            <p:childTnLst>
                              <p:par>
                                <p:cTn id="22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5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0" fill="hold">
                            <p:stCondLst>
                              <p:cond delay="103000"/>
                            </p:stCondLst>
                            <p:childTnLst>
                              <p:par>
                                <p:cTn id="22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6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1" fill="hold">
                            <p:stCondLst>
                              <p:cond delay="103500"/>
                            </p:stCondLst>
                            <p:childTnLst>
                              <p:par>
                                <p:cTn id="22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7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22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8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3" fill="hold">
                            <p:stCondLst>
                              <p:cond delay="104500"/>
                            </p:stCondLst>
                            <p:childTnLst>
                              <p:par>
                                <p:cTn id="23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9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23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0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23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1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6" fill="hold">
                            <p:stCondLst>
                              <p:cond delay="106000"/>
                            </p:stCondLst>
                            <p:childTnLst>
                              <p:par>
                                <p:cTn id="23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2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7" fill="hold">
                            <p:stCondLst>
                              <p:cond delay="106500"/>
                            </p:stCondLst>
                            <p:childTnLst>
                              <p:par>
                                <p:cTn id="23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3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23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4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23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5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0" fill="hold">
                            <p:stCondLst>
                              <p:cond delay="108000"/>
                            </p:stCondLst>
                            <p:childTnLst>
                              <p:par>
                                <p:cTn id="238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1" fill="hold">
                            <p:stCondLst>
                              <p:cond delay="108500"/>
                            </p:stCondLst>
                            <p:childTnLst>
                              <p:par>
                                <p:cTn id="23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7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2" fill="hold">
                            <p:stCondLst>
                              <p:cond delay="109000"/>
                            </p:stCondLst>
                            <p:childTnLst>
                              <p:par>
                                <p:cTn id="240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8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3" fill="hold">
                            <p:stCondLst>
                              <p:cond delay="109500"/>
                            </p:stCondLst>
                            <p:childTnLst>
                              <p:par>
                                <p:cTn id="24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9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4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0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5" fill="hold">
                            <p:stCondLst>
                              <p:cond delay="110500"/>
                            </p:stCondLst>
                            <p:childTnLst>
                              <p:par>
                                <p:cTn id="24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1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6" fill="hold">
                            <p:stCondLst>
                              <p:cond delay="111000"/>
                            </p:stCondLst>
                            <p:childTnLst>
                              <p:par>
                                <p:cTn id="24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2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7" fill="hold">
                            <p:stCondLst>
                              <p:cond delay="111500"/>
                            </p:stCondLst>
                            <p:childTnLst>
                              <p:par>
                                <p:cTn id="24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3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8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46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4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9" fill="hold">
                            <p:stCondLst>
                              <p:cond delay="112500"/>
                            </p:stCondLst>
                            <p:childTnLst>
                              <p:par>
                                <p:cTn id="248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5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0" fill="hold">
                            <p:stCondLst>
                              <p:cond delay="113000"/>
                            </p:stCondLst>
                            <p:childTnLst>
                              <p:par>
                                <p:cTn id="249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6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1" fill="hold">
                            <p:stCondLst>
                              <p:cond delay="113500"/>
                            </p:stCondLst>
                            <p:childTnLst>
                              <p:par>
                                <p:cTn id="250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7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25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8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3" fill="hold">
                            <p:stCondLst>
                              <p:cond delay="114500"/>
                            </p:stCondLst>
                            <p:childTnLst>
                              <p:par>
                                <p:cTn id="25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9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253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0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254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1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6" fill="hold">
                            <p:stCondLst>
                              <p:cond delay="116000"/>
                            </p:stCondLst>
                            <p:childTnLst>
                              <p:par>
                                <p:cTn id="255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2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7" fill="hold">
                            <p:stCondLst>
                              <p:cond delay="116500"/>
                            </p:stCondLst>
                            <p:childTnLst>
                              <p:par>
                                <p:cTn id="256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3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257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4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259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5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260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6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1" fill="hold">
                            <p:stCondLst>
                              <p:cond delay="118500"/>
                            </p:stCondLst>
                            <p:childTnLst>
                              <p:par>
                                <p:cTn id="26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7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2" fill="hold">
                            <p:stCondLst>
                              <p:cond delay="119000"/>
                            </p:stCondLst>
                            <p:childTnLst>
                              <p:par>
                                <p:cTn id="26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8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3" fill="hold">
                            <p:stCondLst>
                              <p:cond delay="119500"/>
                            </p:stCondLst>
                            <p:childTnLst>
                              <p:par>
                                <p:cTn id="26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9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264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0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5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65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1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6" fill="hold">
                            <p:stCondLst>
                              <p:cond delay="121000"/>
                            </p:stCondLst>
                            <p:childTnLst>
                              <p:par>
                                <p:cTn id="266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2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7" fill="hold">
                            <p:stCondLst>
                              <p:cond delay="121500"/>
                            </p:stCondLst>
                            <p:childTnLst>
                              <p:par>
                                <p:cTn id="267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3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8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68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4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9" fill="hold">
                            <p:stCondLst>
                              <p:cond delay="122500"/>
                            </p:stCondLst>
                            <p:childTnLst>
                              <p:par>
                                <p:cTn id="270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5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0" fill="hold">
                            <p:stCondLst>
                              <p:cond delay="123000"/>
                            </p:stCondLst>
                            <p:childTnLst>
                              <p:par>
                                <p:cTn id="27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6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1" fill="hold">
                            <p:stCondLst>
                              <p:cond delay="123500"/>
                            </p:stCondLst>
                            <p:childTnLst>
                              <p:par>
                                <p:cTn id="27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7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2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7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8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3" fill="hold">
                            <p:stCondLst>
                              <p:cond delay="124500"/>
                            </p:stCondLst>
                            <p:childTnLst>
                              <p:par>
                                <p:cTn id="274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6" dur="3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117" grpId="0" animBg="1"/>
      <p:bldP spid="124" grpId="0" animBg="1"/>
      <p:bldP spid="126" grpId="0" animBg="1"/>
      <p:bldP spid="133" grpId="0" animBg="1"/>
      <p:bldP spid="140" grpId="0" animBg="1"/>
      <p:bldP spid="141" grpId="0" animBg="1"/>
      <p:bldP spid="149" grpId="0" animBg="1"/>
      <p:bldP spid="152" grpId="0" animBg="1"/>
      <p:bldP spid="153" grpId="0" animBg="1"/>
      <p:bldP spid="150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C3BBBC-ECEC-0F4B-A6E4-1C2581B26FD1}"/>
              </a:ext>
            </a:extLst>
          </p:cNvPr>
          <p:cNvSpPr/>
          <p:nvPr/>
        </p:nvSpPr>
        <p:spPr>
          <a:xfrm>
            <a:off x="-155448" y="794657"/>
            <a:ext cx="9729216" cy="383661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7413" y="1167386"/>
            <a:ext cx="8399569" cy="336766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endParaRPr lang="en-US" dirty="0"/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endParaRPr lang="en-US" dirty="0"/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endParaRPr lang="en-US" dirty="0"/>
          </a:p>
          <a:p>
            <a:pPr marL="285750" lvl="3" indent="-285750">
              <a:lnSpc>
                <a:spcPct val="150000"/>
              </a:lnSpc>
              <a:buFont typeface="Arial" charset="0"/>
              <a:buChar char="•"/>
            </a:pPr>
            <a:endParaRPr lang="en-US" dirty="0"/>
          </a:p>
          <a:p>
            <a:pPr marL="285750" lvl="1" indent="-285750">
              <a:lnSpc>
                <a:spcPct val="150000"/>
              </a:lnSpc>
              <a:buFont typeface="Arial" charset="0"/>
              <a:buChar char="•"/>
            </a:pPr>
            <a:endParaRPr lang="en-US" dirty="0"/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sz="2800" dirty="0"/>
          </a:p>
          <a:p>
            <a:pPr>
              <a:buFont typeface="Wingdings" charset="2"/>
              <a:buChar char="§"/>
            </a:pPr>
            <a:endParaRPr lang="en-US" sz="2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C53E992-3409-C642-B921-147666421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2019 WSU Match Placement by Institution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85DE84-EEA5-CE4F-BA7C-4F31FC653F2D}"/>
              </a:ext>
            </a:extLst>
          </p:cNvPr>
          <p:cNvSpPr txBox="1"/>
          <p:nvPr/>
        </p:nvSpPr>
        <p:spPr>
          <a:xfrm>
            <a:off x="311700" y="880819"/>
            <a:ext cx="8832300" cy="3750448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1300" dirty="0">
                <a:latin typeface="+mn-lt"/>
              </a:rPr>
              <a:t>Advocate Health Care</a:t>
            </a:r>
          </a:p>
          <a:p>
            <a:r>
              <a:rPr lang="en-US" sz="1300" dirty="0">
                <a:latin typeface="+mn-lt"/>
              </a:rPr>
              <a:t>Advocate Health Care/ACMC</a:t>
            </a:r>
          </a:p>
          <a:p>
            <a:r>
              <a:rPr lang="en-US" sz="1300" dirty="0">
                <a:latin typeface="+mn-lt"/>
              </a:rPr>
              <a:t>Albert Einstein Medical Center</a:t>
            </a:r>
          </a:p>
          <a:p>
            <a:r>
              <a:rPr lang="en-US" sz="1300" dirty="0">
                <a:latin typeface="+mn-lt"/>
              </a:rPr>
              <a:t>Arrowhead Regional Medical Center</a:t>
            </a:r>
          </a:p>
          <a:p>
            <a:r>
              <a:rPr lang="en-US" sz="1300" dirty="0">
                <a:latin typeface="+mn-lt"/>
              </a:rPr>
              <a:t>Ascension Providence/MSUCHM</a:t>
            </a:r>
          </a:p>
          <a:p>
            <a:r>
              <a:rPr lang="en-US" sz="1300" dirty="0">
                <a:latin typeface="+mn-lt"/>
              </a:rPr>
              <a:t>Ascension St. John Hospital</a:t>
            </a:r>
          </a:p>
          <a:p>
            <a:r>
              <a:rPr lang="en-US" sz="1300" dirty="0">
                <a:latin typeface="+mn-lt"/>
              </a:rPr>
              <a:t>Authority Health GME</a:t>
            </a:r>
          </a:p>
          <a:p>
            <a:r>
              <a:rPr lang="en-US" sz="1300" dirty="0">
                <a:latin typeface="+mn-lt"/>
              </a:rPr>
              <a:t>Aventura Hospital</a:t>
            </a:r>
          </a:p>
          <a:p>
            <a:r>
              <a:rPr lang="en-US" sz="1300" dirty="0">
                <a:latin typeface="+mn-lt"/>
              </a:rPr>
              <a:t>Barnes - Jewish Hospital</a:t>
            </a:r>
          </a:p>
          <a:p>
            <a:r>
              <a:rPr lang="en-US" sz="1300" dirty="0">
                <a:latin typeface="+mn-lt"/>
              </a:rPr>
              <a:t>Baystate Medical Center</a:t>
            </a:r>
          </a:p>
          <a:p>
            <a:r>
              <a:rPr lang="en-US" sz="1300" dirty="0">
                <a:latin typeface="+mn-lt"/>
              </a:rPr>
              <a:t>Beaumont Health/Royal Oak</a:t>
            </a:r>
          </a:p>
          <a:p>
            <a:r>
              <a:rPr lang="en-US" sz="1300" dirty="0">
                <a:latin typeface="+mn-lt"/>
              </a:rPr>
              <a:t>Beaumont Health/Wayne</a:t>
            </a:r>
          </a:p>
          <a:p>
            <a:r>
              <a:rPr lang="en-US" sz="1300" dirty="0">
                <a:latin typeface="+mn-lt"/>
              </a:rPr>
              <a:t>Beaumont Health/Dearborn</a:t>
            </a:r>
          </a:p>
          <a:p>
            <a:r>
              <a:rPr lang="en-US" sz="1300" dirty="0">
                <a:latin typeface="+mn-lt"/>
              </a:rPr>
              <a:t>Beaumont Health/Dearborn &amp; Taylor</a:t>
            </a:r>
          </a:p>
          <a:p>
            <a:r>
              <a:rPr lang="en-US" sz="1300" dirty="0">
                <a:latin typeface="+mn-lt"/>
              </a:rPr>
              <a:t>Beaumont Health/Grosse Pointe</a:t>
            </a:r>
          </a:p>
          <a:p>
            <a:r>
              <a:rPr lang="en-US" sz="1300" dirty="0">
                <a:latin typeface="+mn-lt"/>
              </a:rPr>
              <a:t>Beaumont Health/Royal Oak</a:t>
            </a:r>
          </a:p>
          <a:p>
            <a:r>
              <a:rPr lang="en-US" sz="1300" dirty="0">
                <a:latin typeface="+mn-lt"/>
              </a:rPr>
              <a:t>Beaumont Health/Trenton</a:t>
            </a:r>
          </a:p>
          <a:p>
            <a:r>
              <a:rPr lang="en-US" sz="1300" dirty="0">
                <a:latin typeface="+mn-lt"/>
              </a:rPr>
              <a:t>Beaumont Health/Wayne</a:t>
            </a:r>
          </a:p>
          <a:p>
            <a:r>
              <a:rPr lang="en-US" sz="1300" dirty="0">
                <a:latin typeface="+mn-lt"/>
              </a:rPr>
              <a:t>Boston University Medical Center</a:t>
            </a:r>
          </a:p>
          <a:p>
            <a:r>
              <a:rPr lang="en-US" sz="1300" dirty="0">
                <a:latin typeface="+mn-lt"/>
              </a:rPr>
              <a:t>Brigham &amp; </a:t>
            </a:r>
            <a:r>
              <a:rPr lang="en-US" sz="1300" dirty="0" err="1">
                <a:latin typeface="+mn-lt"/>
              </a:rPr>
              <a:t>Womens</a:t>
            </a:r>
            <a:r>
              <a:rPr lang="en-US" sz="1300" dirty="0">
                <a:latin typeface="+mn-lt"/>
              </a:rPr>
              <a:t> Hospital</a:t>
            </a:r>
          </a:p>
          <a:p>
            <a:r>
              <a:rPr lang="en-US" sz="1300" dirty="0">
                <a:latin typeface="+mn-lt"/>
              </a:rPr>
              <a:t>Bryn </a:t>
            </a:r>
            <a:r>
              <a:rPr lang="en-US" sz="1300" dirty="0" err="1">
                <a:latin typeface="+mn-lt"/>
              </a:rPr>
              <a:t>Mawr</a:t>
            </a:r>
            <a:r>
              <a:rPr lang="en-US" sz="1300" dirty="0">
                <a:latin typeface="+mn-lt"/>
              </a:rPr>
              <a:t> Hospital</a:t>
            </a:r>
          </a:p>
          <a:p>
            <a:r>
              <a:rPr lang="en-US" sz="1300" dirty="0">
                <a:latin typeface="+mn-lt"/>
              </a:rPr>
              <a:t>Carolinas Medical Center</a:t>
            </a:r>
          </a:p>
          <a:p>
            <a:r>
              <a:rPr lang="en-US" sz="1300" dirty="0">
                <a:latin typeface="+mn-lt"/>
              </a:rPr>
              <a:t>Carolinas Medical Center/Elizabeth/Traditional</a:t>
            </a:r>
          </a:p>
          <a:p>
            <a:r>
              <a:rPr lang="en-US" sz="1300" dirty="0">
                <a:latin typeface="+mn-lt"/>
              </a:rPr>
              <a:t>Case Western Reserve University </a:t>
            </a:r>
          </a:p>
          <a:p>
            <a:r>
              <a:rPr lang="en-US" sz="1300" dirty="0">
                <a:latin typeface="+mn-lt"/>
              </a:rPr>
              <a:t>Case Western Reserve University/Cleveland Medical Center</a:t>
            </a:r>
          </a:p>
          <a:p>
            <a:r>
              <a:rPr lang="en-US" sz="1300" dirty="0">
                <a:latin typeface="+mn-lt"/>
              </a:rPr>
              <a:t>Case Western/University Hospitals Cleveland Medical </a:t>
            </a:r>
            <a:r>
              <a:rPr lang="en-US" sz="1300" dirty="0" err="1">
                <a:latin typeface="+mn-lt"/>
              </a:rPr>
              <a:t>Ctr</a:t>
            </a:r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Central Michigan University COM</a:t>
            </a:r>
          </a:p>
          <a:p>
            <a:r>
              <a:rPr lang="en-US" sz="1300" dirty="0">
                <a:latin typeface="+mn-lt"/>
              </a:rPr>
              <a:t>Children's Hospital - NEOMED</a:t>
            </a:r>
          </a:p>
          <a:p>
            <a:r>
              <a:rPr lang="en-US" sz="1300" dirty="0">
                <a:latin typeface="+mn-lt"/>
              </a:rPr>
              <a:t>Children's Hospital of Michigan</a:t>
            </a:r>
          </a:p>
          <a:p>
            <a:r>
              <a:rPr lang="en-US" sz="1300" dirty="0" err="1">
                <a:latin typeface="+mn-lt"/>
              </a:rPr>
              <a:t>Childrens</a:t>
            </a:r>
            <a:r>
              <a:rPr lang="en-US" sz="1300" dirty="0">
                <a:latin typeface="+mn-lt"/>
              </a:rPr>
              <a:t> Mercy Hospital</a:t>
            </a:r>
          </a:p>
          <a:p>
            <a:r>
              <a:rPr lang="en-US" sz="1300" dirty="0">
                <a:latin typeface="+mn-lt"/>
              </a:rPr>
              <a:t>Christiana Care </a:t>
            </a:r>
          </a:p>
          <a:p>
            <a:r>
              <a:rPr lang="en-US" sz="1300" dirty="0">
                <a:latin typeface="+mn-lt"/>
              </a:rPr>
              <a:t>Cleveland Clinic Foundation</a:t>
            </a:r>
          </a:p>
          <a:p>
            <a:r>
              <a:rPr lang="en-US" sz="1300" dirty="0">
                <a:latin typeface="+mn-lt"/>
              </a:rPr>
              <a:t>Detroit Medical Center/WSU</a:t>
            </a:r>
          </a:p>
          <a:p>
            <a:r>
              <a:rPr lang="en-US" sz="1300" dirty="0">
                <a:latin typeface="+mn-lt"/>
              </a:rPr>
              <a:t>Detroit Medical Center/WSU/Harper/VA</a:t>
            </a:r>
          </a:p>
          <a:p>
            <a:r>
              <a:rPr lang="en-US" sz="1300" dirty="0">
                <a:latin typeface="+mn-lt"/>
              </a:rPr>
              <a:t>Detroit Medical Center/WSU/Sinai-Grace</a:t>
            </a:r>
          </a:p>
          <a:p>
            <a:r>
              <a:rPr lang="en-US" sz="1300" dirty="0">
                <a:latin typeface="+mn-lt"/>
              </a:rPr>
              <a:t>Duke University Medical Center </a:t>
            </a:r>
          </a:p>
        </p:txBody>
      </p:sp>
    </p:spTree>
    <p:extLst>
      <p:ext uri="{BB962C8B-B14F-4D97-AF65-F5344CB8AC3E}">
        <p14:creationId xmlns:p14="http://schemas.microsoft.com/office/powerpoint/2010/main" val="2792856902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D9D337-753C-E84F-9B42-379C43DE9B97}"/>
              </a:ext>
            </a:extLst>
          </p:cNvPr>
          <p:cNvSpPr txBox="1"/>
          <p:nvPr/>
        </p:nvSpPr>
        <p:spPr>
          <a:xfrm>
            <a:off x="3208522" y="2321544"/>
            <a:ext cx="5935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+mn-lt"/>
              </a:rPr>
              <a:t>2019 Match Statistics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D604764-818A-5646-AB2E-0967F4C0B7FF}"/>
              </a:ext>
            </a:extLst>
          </p:cNvPr>
          <p:cNvSpPr/>
          <p:nvPr/>
        </p:nvSpPr>
        <p:spPr>
          <a:xfrm rot="16200000" flipV="1">
            <a:off x="-1135212" y="768855"/>
            <a:ext cx="5143500" cy="360579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51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1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ev01">
            <a:extLst>
              <a:ext uri="{FF2B5EF4-FFF2-40B4-BE49-F238E27FC236}">
                <a16:creationId xmlns:a16="http://schemas.microsoft.com/office/drawing/2014/main" id="{D104D2FD-7D24-3048-93AD-C37790E84842}"/>
              </a:ext>
            </a:extLst>
          </p:cNvPr>
          <p:cNvSpPr>
            <a:spLocks noChangeAspect="1"/>
          </p:cNvSpPr>
          <p:nvPr/>
        </p:nvSpPr>
        <p:spPr>
          <a:xfrm>
            <a:off x="1220279" y="1589524"/>
            <a:ext cx="2019156" cy="201915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C5EE23-9D4F-B24B-ADB1-049F34325743}"/>
              </a:ext>
            </a:extLst>
          </p:cNvPr>
          <p:cNvSpPr txBox="1"/>
          <p:nvPr/>
        </p:nvSpPr>
        <p:spPr>
          <a:xfrm>
            <a:off x="1555722" y="2844764"/>
            <a:ext cx="1317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n-lt"/>
              </a:rPr>
              <a:t>Match Day 2019</a:t>
            </a:r>
          </a:p>
          <a:p>
            <a:pPr algn="ctr"/>
            <a:endParaRPr lang="en-US" sz="12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ACAB23-F5FB-F94F-89DD-83258211F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583" y="1938068"/>
            <a:ext cx="994548" cy="90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4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D15FB2B-C80A-0046-98B9-0198C1315ADB}"/>
              </a:ext>
            </a:extLst>
          </p:cNvPr>
          <p:cNvSpPr/>
          <p:nvPr/>
        </p:nvSpPr>
        <p:spPr>
          <a:xfrm>
            <a:off x="-155448" y="794657"/>
            <a:ext cx="9729216" cy="383661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7413" y="1167386"/>
            <a:ext cx="8399569" cy="336766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endParaRPr lang="en-US" dirty="0"/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endParaRPr lang="en-US" dirty="0"/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endParaRPr lang="en-US" dirty="0"/>
          </a:p>
          <a:p>
            <a:pPr marL="285750" lvl="3" indent="-285750">
              <a:lnSpc>
                <a:spcPct val="150000"/>
              </a:lnSpc>
              <a:buFont typeface="Arial" charset="0"/>
              <a:buChar char="•"/>
            </a:pPr>
            <a:endParaRPr lang="en-US" dirty="0"/>
          </a:p>
          <a:p>
            <a:pPr marL="285750" lvl="1" indent="-285750">
              <a:lnSpc>
                <a:spcPct val="150000"/>
              </a:lnSpc>
              <a:buFont typeface="Arial" charset="0"/>
              <a:buChar char="•"/>
            </a:pPr>
            <a:endParaRPr lang="en-US" dirty="0"/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sz="2800" dirty="0"/>
          </a:p>
          <a:p>
            <a:pPr>
              <a:buFont typeface="Wingdings" charset="2"/>
              <a:buChar char="§"/>
            </a:pPr>
            <a:endParaRPr lang="en-US" sz="2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C53E992-3409-C642-B921-147666421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2019 WSU Match Placement by Institution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85DE84-EEA5-CE4F-BA7C-4F31FC653F2D}"/>
              </a:ext>
            </a:extLst>
          </p:cNvPr>
          <p:cNvSpPr txBox="1"/>
          <p:nvPr/>
        </p:nvSpPr>
        <p:spPr>
          <a:xfrm>
            <a:off x="311700" y="880819"/>
            <a:ext cx="8832300" cy="369331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300" dirty="0">
                <a:latin typeface="+mn-lt"/>
              </a:rPr>
              <a:t>Eastern Virginia MS</a:t>
            </a:r>
          </a:p>
          <a:p>
            <a:r>
              <a:rPr lang="en-US" sz="1300" dirty="0">
                <a:latin typeface="+mn-lt"/>
              </a:rPr>
              <a:t>Emory University Hospital</a:t>
            </a:r>
          </a:p>
          <a:p>
            <a:r>
              <a:rPr lang="en-US" sz="1300" dirty="0">
                <a:latin typeface="+mn-lt"/>
              </a:rPr>
              <a:t>Emory University School of Medicine</a:t>
            </a:r>
          </a:p>
          <a:p>
            <a:r>
              <a:rPr lang="en-US" sz="1300" dirty="0">
                <a:latin typeface="+mn-lt"/>
              </a:rPr>
              <a:t>Greenville Health System/Univ. of South Carolina</a:t>
            </a:r>
          </a:p>
          <a:p>
            <a:r>
              <a:rPr lang="en-US" sz="1300" dirty="0">
                <a:latin typeface="+mn-lt"/>
              </a:rPr>
              <a:t>Halifax Medical Center </a:t>
            </a:r>
          </a:p>
          <a:p>
            <a:r>
              <a:rPr lang="en-US" sz="1300" dirty="0">
                <a:latin typeface="+mn-lt"/>
              </a:rPr>
              <a:t>Harbor- UCLA Medical Center</a:t>
            </a:r>
          </a:p>
          <a:p>
            <a:r>
              <a:rPr lang="en-US" sz="1300" dirty="0">
                <a:latin typeface="+mn-lt"/>
              </a:rPr>
              <a:t>Hemet Valley Medical Center</a:t>
            </a:r>
          </a:p>
          <a:p>
            <a:r>
              <a:rPr lang="en-US" sz="1300" dirty="0">
                <a:latin typeface="+mn-lt"/>
              </a:rPr>
              <a:t>Hennepin County Medical Center</a:t>
            </a:r>
          </a:p>
          <a:p>
            <a:r>
              <a:rPr lang="en-US" sz="1300" dirty="0">
                <a:latin typeface="+mn-lt"/>
              </a:rPr>
              <a:t>Henry Ford Hospital</a:t>
            </a:r>
          </a:p>
          <a:p>
            <a:r>
              <a:rPr lang="en-US" sz="1300" dirty="0">
                <a:latin typeface="+mn-lt"/>
              </a:rPr>
              <a:t>Henry Ford Macomb Hospital</a:t>
            </a:r>
          </a:p>
          <a:p>
            <a:r>
              <a:rPr lang="en-US" sz="1300" dirty="0">
                <a:latin typeface="+mn-lt"/>
              </a:rPr>
              <a:t>Hospital of the University of Pennsylvania</a:t>
            </a:r>
          </a:p>
          <a:p>
            <a:r>
              <a:rPr lang="en-US" sz="1300" dirty="0">
                <a:latin typeface="+mn-lt"/>
              </a:rPr>
              <a:t>Hurley Medical Center</a:t>
            </a:r>
          </a:p>
          <a:p>
            <a:r>
              <a:rPr lang="en-US" sz="1300" dirty="0">
                <a:latin typeface="+mn-lt"/>
              </a:rPr>
              <a:t>Icahn School of Medicine St. </a:t>
            </a:r>
            <a:r>
              <a:rPr lang="en-US" sz="1300" dirty="0" err="1">
                <a:latin typeface="+mn-lt"/>
              </a:rPr>
              <a:t>Lukes</a:t>
            </a:r>
            <a:r>
              <a:rPr lang="en-US" sz="1300" dirty="0">
                <a:latin typeface="+mn-lt"/>
              </a:rPr>
              <a:t> - Roosevelt</a:t>
            </a:r>
          </a:p>
          <a:p>
            <a:r>
              <a:rPr lang="en-US" sz="1300" dirty="0">
                <a:latin typeface="+mn-lt"/>
              </a:rPr>
              <a:t>Indiana University School of Medicine</a:t>
            </a:r>
          </a:p>
          <a:p>
            <a:r>
              <a:rPr lang="en-US" sz="1300" dirty="0">
                <a:latin typeface="+mn-lt"/>
              </a:rPr>
              <a:t>INOVA Fairfax Hospital</a:t>
            </a:r>
          </a:p>
          <a:p>
            <a:r>
              <a:rPr lang="en-US" sz="1300" dirty="0">
                <a:latin typeface="+mn-lt"/>
              </a:rPr>
              <a:t>Intermountain Medical Center</a:t>
            </a:r>
          </a:p>
          <a:p>
            <a:r>
              <a:rPr lang="en-US" sz="1300" dirty="0">
                <a:latin typeface="+mn-lt"/>
              </a:rPr>
              <a:t>Jersey City  Medical Center</a:t>
            </a:r>
          </a:p>
          <a:p>
            <a:r>
              <a:rPr lang="en-US" sz="1300" dirty="0">
                <a:latin typeface="+mn-lt"/>
              </a:rPr>
              <a:t>Johns Hopkins Hospital</a:t>
            </a:r>
          </a:p>
          <a:p>
            <a:r>
              <a:rPr lang="en-US" sz="1300" dirty="0">
                <a:latin typeface="+mn-lt"/>
              </a:rPr>
              <a:t>Kaiser Permanente - Oakland</a:t>
            </a:r>
          </a:p>
          <a:p>
            <a:r>
              <a:rPr lang="en-US" sz="1300" dirty="0">
                <a:latin typeface="+mn-lt"/>
              </a:rPr>
              <a:t>Kaiser Permanente - San Jose</a:t>
            </a:r>
          </a:p>
          <a:p>
            <a:r>
              <a:rPr lang="en-US" sz="1300" dirty="0">
                <a:latin typeface="+mn-lt"/>
              </a:rPr>
              <a:t>Kaiser Permanente/Oakland/East Bay</a:t>
            </a:r>
          </a:p>
          <a:p>
            <a:r>
              <a:rPr lang="en-US" sz="1300" dirty="0">
                <a:latin typeface="+mn-lt"/>
              </a:rPr>
              <a:t>Kresge Eye Institute /Wayne State University</a:t>
            </a:r>
          </a:p>
          <a:p>
            <a:r>
              <a:rPr lang="en-US" sz="1300" dirty="0">
                <a:latin typeface="+mn-lt"/>
              </a:rPr>
              <a:t>Lakeland Health </a:t>
            </a:r>
          </a:p>
          <a:p>
            <a:r>
              <a:rPr lang="en-US" sz="1300" dirty="0">
                <a:latin typeface="+mn-lt"/>
              </a:rPr>
              <a:t>Loma Linda University</a:t>
            </a:r>
          </a:p>
          <a:p>
            <a:r>
              <a:rPr lang="en-US" sz="1300" dirty="0">
                <a:latin typeface="+mn-lt"/>
              </a:rPr>
              <a:t>Loyola University Medical Center</a:t>
            </a:r>
          </a:p>
          <a:p>
            <a:r>
              <a:rPr lang="en-US" sz="1300" dirty="0" err="1">
                <a:latin typeface="+mn-lt"/>
              </a:rPr>
              <a:t>MacNeal</a:t>
            </a:r>
            <a:r>
              <a:rPr lang="en-US" sz="1300" dirty="0">
                <a:latin typeface="+mn-lt"/>
              </a:rPr>
              <a:t> Hospital</a:t>
            </a:r>
          </a:p>
          <a:p>
            <a:r>
              <a:rPr lang="en-US" sz="1300" dirty="0">
                <a:latin typeface="+mn-lt"/>
              </a:rPr>
              <a:t>MacNeil Hospital</a:t>
            </a:r>
          </a:p>
          <a:p>
            <a:r>
              <a:rPr lang="en-US" sz="1300" dirty="0">
                <a:latin typeface="+mn-lt"/>
              </a:rPr>
              <a:t>Mayo Clinic School of Graduate Medical Education</a:t>
            </a:r>
          </a:p>
          <a:p>
            <a:r>
              <a:rPr lang="en-US" sz="1300" dirty="0">
                <a:latin typeface="+mn-lt"/>
              </a:rPr>
              <a:t>McLaren Health Care Corp</a:t>
            </a:r>
          </a:p>
          <a:p>
            <a:r>
              <a:rPr lang="en-US" sz="1300" dirty="0">
                <a:latin typeface="+mn-lt"/>
              </a:rPr>
              <a:t>McLaren Health Care Corp/Flint</a:t>
            </a:r>
          </a:p>
          <a:p>
            <a:r>
              <a:rPr lang="en-US" sz="1300" dirty="0">
                <a:latin typeface="+mn-lt"/>
              </a:rPr>
              <a:t>McMaster University/Hamilton</a:t>
            </a:r>
          </a:p>
          <a:p>
            <a:r>
              <a:rPr lang="en-US" sz="1300" dirty="0">
                <a:latin typeface="+mn-lt"/>
              </a:rPr>
              <a:t>Medical College Wisconsin Affiliated Hospitals/Milwaukee</a:t>
            </a:r>
          </a:p>
          <a:p>
            <a:r>
              <a:rPr lang="en-US" sz="1300" dirty="0">
                <a:latin typeface="+mn-lt"/>
              </a:rPr>
              <a:t>Medical University of South Carolina</a:t>
            </a:r>
          </a:p>
          <a:p>
            <a:r>
              <a:rPr lang="en-US" sz="1300" dirty="0">
                <a:latin typeface="+mn-lt"/>
              </a:rPr>
              <a:t>MedStar Georgetown University Hospital</a:t>
            </a:r>
          </a:p>
          <a:p>
            <a:r>
              <a:rPr lang="en-US" sz="1300" dirty="0">
                <a:latin typeface="+mn-lt"/>
              </a:rPr>
              <a:t>Mercy Catholic Medical Center </a:t>
            </a:r>
          </a:p>
          <a:p>
            <a:r>
              <a:rPr lang="en-US" sz="1300" dirty="0">
                <a:latin typeface="+mn-lt"/>
              </a:rPr>
              <a:t>Mercy Health Grand Rapids</a:t>
            </a:r>
          </a:p>
        </p:txBody>
      </p:sp>
    </p:spTree>
    <p:extLst>
      <p:ext uri="{BB962C8B-B14F-4D97-AF65-F5344CB8AC3E}">
        <p14:creationId xmlns:p14="http://schemas.microsoft.com/office/powerpoint/2010/main" val="376507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9C8B21-54B3-0A44-A56E-757874B07960}"/>
              </a:ext>
            </a:extLst>
          </p:cNvPr>
          <p:cNvSpPr/>
          <p:nvPr/>
        </p:nvSpPr>
        <p:spPr>
          <a:xfrm>
            <a:off x="-155448" y="794657"/>
            <a:ext cx="9729216" cy="383661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7413" y="1167386"/>
            <a:ext cx="8399569" cy="336766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endParaRPr lang="en-US" dirty="0"/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endParaRPr lang="en-US" dirty="0"/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endParaRPr lang="en-US" dirty="0"/>
          </a:p>
          <a:p>
            <a:pPr marL="285750" lvl="3" indent="-285750">
              <a:lnSpc>
                <a:spcPct val="150000"/>
              </a:lnSpc>
              <a:buFont typeface="Arial" charset="0"/>
              <a:buChar char="•"/>
            </a:pPr>
            <a:endParaRPr lang="en-US" dirty="0"/>
          </a:p>
          <a:p>
            <a:pPr marL="285750" lvl="1" indent="-285750">
              <a:lnSpc>
                <a:spcPct val="150000"/>
              </a:lnSpc>
              <a:buFont typeface="Arial" charset="0"/>
              <a:buChar char="•"/>
            </a:pPr>
            <a:endParaRPr lang="en-US" dirty="0"/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sz="2800" dirty="0"/>
          </a:p>
          <a:p>
            <a:pPr>
              <a:buFont typeface="Wingdings" charset="2"/>
              <a:buChar char="§"/>
            </a:pPr>
            <a:endParaRPr lang="en-US" sz="2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C53E992-3409-C642-B921-147666421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2019 WSU Match Placement by Institution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85DE84-EEA5-CE4F-BA7C-4F31FC653F2D}"/>
              </a:ext>
            </a:extLst>
          </p:cNvPr>
          <p:cNvSpPr txBox="1"/>
          <p:nvPr/>
        </p:nvSpPr>
        <p:spPr>
          <a:xfrm>
            <a:off x="311700" y="880819"/>
            <a:ext cx="8832300" cy="369331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300" dirty="0">
                <a:latin typeface="+mn-lt"/>
              </a:rPr>
              <a:t>Michigan State University CHM/East Lansing</a:t>
            </a:r>
          </a:p>
          <a:p>
            <a:r>
              <a:rPr lang="en-US" sz="1300" dirty="0">
                <a:latin typeface="+mn-lt"/>
              </a:rPr>
              <a:t>Mount Auburn Hospital</a:t>
            </a:r>
          </a:p>
          <a:p>
            <a:r>
              <a:rPr lang="en-US" sz="1300" dirty="0">
                <a:latin typeface="+mn-lt"/>
              </a:rPr>
              <a:t>Mount Sinai Medical Center</a:t>
            </a:r>
          </a:p>
          <a:p>
            <a:r>
              <a:rPr lang="en-US" sz="1300" dirty="0">
                <a:latin typeface="+mn-lt"/>
              </a:rPr>
              <a:t>Nationwide Children's Hospital</a:t>
            </a:r>
          </a:p>
          <a:p>
            <a:r>
              <a:rPr lang="en-US" sz="1300" dirty="0">
                <a:latin typeface="+mn-lt"/>
              </a:rPr>
              <a:t>New York Eye &amp; Ear Infirmary of Mount Sinai</a:t>
            </a:r>
          </a:p>
          <a:p>
            <a:r>
              <a:rPr lang="en-US" sz="1300" dirty="0">
                <a:latin typeface="+mn-lt"/>
              </a:rPr>
              <a:t>NYU School of Medicine</a:t>
            </a:r>
          </a:p>
          <a:p>
            <a:r>
              <a:rPr lang="en-US" sz="1300" dirty="0">
                <a:latin typeface="+mn-lt"/>
              </a:rPr>
              <a:t>Orlando Health </a:t>
            </a:r>
          </a:p>
          <a:p>
            <a:r>
              <a:rPr lang="en-US" sz="1300" dirty="0">
                <a:latin typeface="+mn-lt"/>
              </a:rPr>
              <a:t>Penn State Hershey Medical Center</a:t>
            </a:r>
          </a:p>
          <a:p>
            <a:r>
              <a:rPr lang="en-US" sz="1300" dirty="0">
                <a:latin typeface="+mn-lt"/>
              </a:rPr>
              <a:t>Phoenix Children's Hospital </a:t>
            </a:r>
          </a:p>
          <a:p>
            <a:r>
              <a:rPr lang="en-US" sz="1300" dirty="0">
                <a:latin typeface="+mn-lt"/>
              </a:rPr>
              <a:t>Pine Rest Christian Mental Health Services </a:t>
            </a:r>
          </a:p>
          <a:p>
            <a:r>
              <a:rPr lang="en-US" sz="1300" dirty="0">
                <a:latin typeface="+mn-lt"/>
              </a:rPr>
              <a:t>Presence St. Joseph Hospital</a:t>
            </a:r>
          </a:p>
          <a:p>
            <a:r>
              <a:rPr lang="en-US" sz="1300" dirty="0">
                <a:latin typeface="+mn-lt"/>
              </a:rPr>
              <a:t>Providence Sacred Heart Medical Center</a:t>
            </a:r>
          </a:p>
          <a:p>
            <a:r>
              <a:rPr lang="en-US" sz="1300" dirty="0">
                <a:latin typeface="+mn-lt"/>
              </a:rPr>
              <a:t>Queens University/Kingston</a:t>
            </a:r>
          </a:p>
          <a:p>
            <a:r>
              <a:rPr lang="en-US" sz="1300" dirty="0">
                <a:latin typeface="+mn-lt"/>
              </a:rPr>
              <a:t>Rhode Island Hospital/Brown University</a:t>
            </a:r>
          </a:p>
          <a:p>
            <a:r>
              <a:rPr lang="en-US" sz="1300" dirty="0">
                <a:latin typeface="+mn-lt"/>
              </a:rPr>
              <a:t>Rush University Medical Center</a:t>
            </a:r>
          </a:p>
          <a:p>
            <a:r>
              <a:rPr lang="en-US" sz="1300" dirty="0">
                <a:latin typeface="+mn-lt"/>
              </a:rPr>
              <a:t>San Antonio Military Medical Center</a:t>
            </a:r>
          </a:p>
          <a:p>
            <a:r>
              <a:rPr lang="en-US" sz="1300" dirty="0">
                <a:latin typeface="+mn-lt"/>
              </a:rPr>
              <a:t>Santa Clara Valley Medical Center</a:t>
            </a:r>
          </a:p>
          <a:p>
            <a:r>
              <a:rPr lang="en-US" sz="1300" dirty="0">
                <a:latin typeface="+mn-lt"/>
              </a:rPr>
              <a:t>Spectrum Health/Michigan State University</a:t>
            </a:r>
          </a:p>
          <a:p>
            <a:r>
              <a:rPr lang="en-US" sz="1300" dirty="0">
                <a:latin typeface="+mn-lt"/>
              </a:rPr>
              <a:t>St. John Hospital </a:t>
            </a:r>
          </a:p>
          <a:p>
            <a:r>
              <a:rPr lang="en-US" sz="1300" dirty="0">
                <a:latin typeface="+mn-lt"/>
              </a:rPr>
              <a:t>St. John Hospital of Eureka</a:t>
            </a:r>
          </a:p>
          <a:p>
            <a:r>
              <a:rPr lang="en-US" sz="1300" dirty="0">
                <a:latin typeface="+mn-lt"/>
              </a:rPr>
              <a:t>St. Joseph Mercy - Ann Arbor</a:t>
            </a:r>
          </a:p>
          <a:p>
            <a:r>
              <a:rPr lang="en-US" sz="1300" dirty="0">
                <a:latin typeface="+mn-lt"/>
              </a:rPr>
              <a:t>St. Louis Children's Hospital</a:t>
            </a:r>
          </a:p>
          <a:p>
            <a:r>
              <a:rPr lang="en-US" sz="1300" dirty="0">
                <a:latin typeface="+mn-lt"/>
              </a:rPr>
              <a:t>St. Louis University School of Medicine</a:t>
            </a:r>
          </a:p>
          <a:p>
            <a:r>
              <a:rPr lang="en-US" sz="1300" dirty="0">
                <a:latin typeface="+mn-lt"/>
              </a:rPr>
              <a:t>St. Mary Mercy Hospital </a:t>
            </a:r>
          </a:p>
          <a:p>
            <a:r>
              <a:rPr lang="en-US" sz="1300" dirty="0">
                <a:latin typeface="+mn-lt"/>
              </a:rPr>
              <a:t>SUNY Upstate Medical University</a:t>
            </a:r>
          </a:p>
          <a:p>
            <a:r>
              <a:rPr lang="en-US" sz="1300" dirty="0">
                <a:latin typeface="+mn-lt"/>
              </a:rPr>
              <a:t>Sutter Medical Center of Santa Rosa</a:t>
            </a:r>
          </a:p>
          <a:p>
            <a:r>
              <a:rPr lang="en-US" sz="1300" dirty="0">
                <a:latin typeface="+mn-lt"/>
              </a:rPr>
              <a:t>Temple University Hospital</a:t>
            </a:r>
          </a:p>
          <a:p>
            <a:r>
              <a:rPr lang="en-US" sz="1300" dirty="0">
                <a:latin typeface="+mn-lt"/>
              </a:rPr>
              <a:t>TIGMER/San Antonio</a:t>
            </a:r>
          </a:p>
          <a:p>
            <a:r>
              <a:rPr lang="en-US" sz="1300" dirty="0">
                <a:latin typeface="+mn-lt"/>
              </a:rPr>
              <a:t>UC Irvine Medical Center</a:t>
            </a:r>
          </a:p>
          <a:p>
            <a:r>
              <a:rPr lang="en-US" sz="1300" dirty="0">
                <a:latin typeface="+mn-lt"/>
              </a:rPr>
              <a:t>UC San Francisco</a:t>
            </a:r>
          </a:p>
          <a:p>
            <a:r>
              <a:rPr lang="en-US" sz="1300" dirty="0">
                <a:latin typeface="+mn-lt"/>
              </a:rPr>
              <a:t>UC San Francisco/Fresno</a:t>
            </a:r>
          </a:p>
          <a:p>
            <a:r>
              <a:rPr lang="en-US" sz="1300" dirty="0">
                <a:latin typeface="+mn-lt"/>
              </a:rPr>
              <a:t>University of Arizona College of Medicine at Tucson</a:t>
            </a:r>
          </a:p>
          <a:p>
            <a:r>
              <a:rPr lang="en-US" sz="1300" dirty="0">
                <a:latin typeface="+mn-lt"/>
              </a:rPr>
              <a:t>University of California Irvine Medical Center</a:t>
            </a:r>
          </a:p>
          <a:p>
            <a:r>
              <a:rPr lang="en-US" sz="1300" dirty="0">
                <a:latin typeface="+mn-lt"/>
              </a:rPr>
              <a:t>University of Chicago Medical Center</a:t>
            </a:r>
          </a:p>
          <a:p>
            <a:r>
              <a:rPr lang="en-US" sz="1300" dirty="0">
                <a:latin typeface="+mn-lt"/>
              </a:rPr>
              <a:t>University of Chicago Medical Center/North Shore</a:t>
            </a:r>
          </a:p>
          <a:p>
            <a:r>
              <a:rPr lang="en-US" sz="1300" dirty="0">
                <a:latin typeface="+mn-lt"/>
              </a:rPr>
              <a:t>University of Cincinnati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17923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02A6A4-5D69-1441-B936-2013A158AF66}"/>
              </a:ext>
            </a:extLst>
          </p:cNvPr>
          <p:cNvSpPr/>
          <p:nvPr/>
        </p:nvSpPr>
        <p:spPr>
          <a:xfrm>
            <a:off x="-155448" y="794657"/>
            <a:ext cx="9729216" cy="383661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7413" y="1167386"/>
            <a:ext cx="8399569" cy="336766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endParaRPr lang="en-US" dirty="0"/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endParaRPr lang="en-US" dirty="0"/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endParaRPr lang="en-US" dirty="0"/>
          </a:p>
          <a:p>
            <a:pPr marL="285750" lvl="3" indent="-285750">
              <a:lnSpc>
                <a:spcPct val="150000"/>
              </a:lnSpc>
              <a:buFont typeface="Arial" charset="0"/>
              <a:buChar char="•"/>
            </a:pPr>
            <a:endParaRPr lang="en-US" dirty="0"/>
          </a:p>
          <a:p>
            <a:pPr marL="285750" lvl="1" indent="-285750">
              <a:lnSpc>
                <a:spcPct val="150000"/>
              </a:lnSpc>
              <a:buFont typeface="Arial" charset="0"/>
              <a:buChar char="•"/>
            </a:pPr>
            <a:endParaRPr lang="en-US" dirty="0"/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sz="2800" dirty="0"/>
          </a:p>
          <a:p>
            <a:pPr>
              <a:buFont typeface="Wingdings" charset="2"/>
              <a:buChar char="§"/>
            </a:pPr>
            <a:endParaRPr lang="en-US" sz="2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C53E992-3409-C642-B921-147666421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2019 WSU Match Placement by Institution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85DE84-EEA5-CE4F-BA7C-4F31FC653F2D}"/>
              </a:ext>
            </a:extLst>
          </p:cNvPr>
          <p:cNvSpPr txBox="1"/>
          <p:nvPr/>
        </p:nvSpPr>
        <p:spPr>
          <a:xfrm>
            <a:off x="311700" y="880819"/>
            <a:ext cx="8832300" cy="329320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300" dirty="0">
                <a:latin typeface="+mn-lt"/>
              </a:rPr>
              <a:t>University of Colorado School of Medicine - Denver</a:t>
            </a:r>
          </a:p>
          <a:p>
            <a:r>
              <a:rPr lang="en-US" sz="1300" dirty="0">
                <a:latin typeface="+mn-lt"/>
              </a:rPr>
              <a:t>University of Illinois College of Medicine</a:t>
            </a:r>
          </a:p>
          <a:p>
            <a:r>
              <a:rPr lang="en-US" sz="1300" dirty="0">
                <a:latin typeface="+mn-lt"/>
              </a:rPr>
              <a:t>University of Kentucky Medical Center</a:t>
            </a:r>
          </a:p>
          <a:p>
            <a:r>
              <a:rPr lang="en-US" sz="1300" dirty="0">
                <a:latin typeface="+mn-lt"/>
              </a:rPr>
              <a:t>University of Louisville School of Medicine</a:t>
            </a:r>
          </a:p>
          <a:p>
            <a:r>
              <a:rPr lang="en-US" sz="1300" dirty="0">
                <a:latin typeface="+mn-lt"/>
              </a:rPr>
              <a:t>University of Michigan Hospitals - Ann Arbor</a:t>
            </a:r>
          </a:p>
          <a:p>
            <a:r>
              <a:rPr lang="en-US" sz="1300" dirty="0">
                <a:latin typeface="+mn-lt"/>
              </a:rPr>
              <a:t>University of Michigan Hospitals - Ann Arbor/Chelsea</a:t>
            </a:r>
          </a:p>
          <a:p>
            <a:r>
              <a:rPr lang="en-US" sz="1300" dirty="0">
                <a:latin typeface="+mn-lt"/>
              </a:rPr>
              <a:t>University of Minnesota - Minneapolis</a:t>
            </a:r>
          </a:p>
          <a:p>
            <a:r>
              <a:rPr lang="en-US" sz="1300" dirty="0">
                <a:latin typeface="+mn-lt"/>
              </a:rPr>
              <a:t>University of Minnesota Medical School</a:t>
            </a:r>
          </a:p>
          <a:p>
            <a:r>
              <a:rPr lang="en-US" sz="1300" dirty="0">
                <a:latin typeface="+mn-lt"/>
              </a:rPr>
              <a:t>University of Missouri - Kansas City</a:t>
            </a:r>
          </a:p>
          <a:p>
            <a:r>
              <a:rPr lang="en-US" sz="1300" dirty="0">
                <a:latin typeface="+mn-lt"/>
              </a:rPr>
              <a:t>University of Tennessee COM - Memphis</a:t>
            </a:r>
          </a:p>
          <a:p>
            <a:r>
              <a:rPr lang="en-US" sz="1300" dirty="0">
                <a:latin typeface="+mn-lt"/>
              </a:rPr>
              <a:t>University of Texas Medical Branch-Galveston</a:t>
            </a:r>
          </a:p>
          <a:p>
            <a:r>
              <a:rPr lang="en-US" sz="1300" dirty="0">
                <a:latin typeface="+mn-lt"/>
              </a:rPr>
              <a:t>University of Texas Southwestern - Dallas</a:t>
            </a:r>
          </a:p>
          <a:p>
            <a:r>
              <a:rPr lang="en-US" sz="1300" dirty="0">
                <a:latin typeface="+mn-lt"/>
              </a:rPr>
              <a:t>University of Texas Southwestern Medical School - Dallas</a:t>
            </a:r>
          </a:p>
          <a:p>
            <a:r>
              <a:rPr lang="en-US" sz="1300" dirty="0">
                <a:latin typeface="+mn-lt"/>
              </a:rPr>
              <a:t>University of Toledo </a:t>
            </a:r>
          </a:p>
          <a:p>
            <a:r>
              <a:rPr lang="en-US" sz="1300" dirty="0">
                <a:latin typeface="+mn-lt"/>
              </a:rPr>
              <a:t>University of Toronto/Barrie-</a:t>
            </a:r>
            <a:r>
              <a:rPr lang="en-US" sz="1300" dirty="0" err="1">
                <a:latin typeface="+mn-lt"/>
              </a:rPr>
              <a:t>Newmarket</a:t>
            </a:r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University of Utah Affiliated Hospitals</a:t>
            </a:r>
          </a:p>
          <a:p>
            <a:r>
              <a:rPr lang="en-US" sz="1300" dirty="0">
                <a:latin typeface="+mn-lt"/>
              </a:rPr>
              <a:t>University of Virginia</a:t>
            </a:r>
          </a:p>
          <a:p>
            <a:r>
              <a:rPr lang="en-US" sz="1300" dirty="0">
                <a:latin typeface="+mn-lt"/>
              </a:rPr>
              <a:t>University of Washington Affiliated Hospitals</a:t>
            </a:r>
          </a:p>
          <a:p>
            <a:r>
              <a:rPr lang="en-US" sz="1300" dirty="0">
                <a:latin typeface="+mn-lt"/>
              </a:rPr>
              <a:t>University of Wisconsin Hospital and Clinics</a:t>
            </a:r>
          </a:p>
          <a:p>
            <a:r>
              <a:rPr lang="en-US" sz="1300" dirty="0">
                <a:latin typeface="+mn-lt"/>
              </a:rPr>
              <a:t>University of Toronto</a:t>
            </a:r>
          </a:p>
          <a:p>
            <a:r>
              <a:rPr lang="en-US" sz="1300" dirty="0">
                <a:latin typeface="+mn-lt"/>
              </a:rPr>
              <a:t>University of Wisconsin Hospital and Clinics</a:t>
            </a:r>
          </a:p>
          <a:p>
            <a:r>
              <a:rPr lang="en-US" sz="1300" dirty="0">
                <a:latin typeface="+mn-lt"/>
              </a:rPr>
              <a:t>UPMC Medical Education</a:t>
            </a:r>
          </a:p>
          <a:p>
            <a:r>
              <a:rPr lang="en-US" sz="1300" dirty="0">
                <a:latin typeface="+mn-lt"/>
              </a:rPr>
              <a:t>UPMC St. Margaret</a:t>
            </a:r>
          </a:p>
          <a:p>
            <a:r>
              <a:rPr lang="en-US" sz="1300" dirty="0">
                <a:latin typeface="+mn-lt"/>
              </a:rPr>
              <a:t>Vanderbilt University Medical Center</a:t>
            </a:r>
          </a:p>
          <a:p>
            <a:r>
              <a:rPr lang="en-US" sz="1300" dirty="0">
                <a:latin typeface="+mn-lt"/>
              </a:rPr>
              <a:t>Wake Forest Baptist Medical Center</a:t>
            </a:r>
          </a:p>
          <a:p>
            <a:r>
              <a:rPr lang="en-US" sz="1300" dirty="0">
                <a:latin typeface="+mn-lt"/>
              </a:rPr>
              <a:t>Wayne State University </a:t>
            </a:r>
          </a:p>
          <a:p>
            <a:r>
              <a:rPr lang="en-US" sz="1300" dirty="0">
                <a:latin typeface="+mn-lt"/>
              </a:rPr>
              <a:t>Wayne State University School of Medicine</a:t>
            </a:r>
          </a:p>
          <a:p>
            <a:r>
              <a:rPr lang="en-US" sz="1300" dirty="0">
                <a:latin typeface="+mn-lt"/>
              </a:rPr>
              <a:t>Western Michigan University Stryker School of Medicine</a:t>
            </a:r>
          </a:p>
          <a:p>
            <a:r>
              <a:rPr lang="en-US" sz="1300" dirty="0">
                <a:latin typeface="+mn-lt"/>
              </a:rPr>
              <a:t>Yale-New Haven Hospital </a:t>
            </a:r>
          </a:p>
          <a:p>
            <a:r>
              <a:rPr lang="en-US" sz="1300" dirty="0">
                <a:latin typeface="+mn-lt"/>
              </a:rPr>
              <a:t>Zucker School of Medicine -Northwell Cohen </a:t>
            </a:r>
            <a:r>
              <a:rPr lang="en-US" sz="1300" dirty="0" err="1">
                <a:latin typeface="+mn-lt"/>
              </a:rPr>
              <a:t>Childrens</a:t>
            </a:r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Zucker School of Medicine -Northwell Staten Island</a:t>
            </a:r>
          </a:p>
          <a:p>
            <a:endParaRPr lang="en-US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401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87ACF64-6694-6C47-8F4E-08F6C7FA7273}"/>
              </a:ext>
            </a:extLst>
          </p:cNvPr>
          <p:cNvGrpSpPr/>
          <p:nvPr/>
        </p:nvGrpSpPr>
        <p:grpSpPr>
          <a:xfrm>
            <a:off x="2117850" y="1414883"/>
            <a:ext cx="3847400" cy="1068276"/>
            <a:chOff x="1270277" y="1219915"/>
            <a:chExt cx="3847400" cy="1068276"/>
          </a:xfrm>
        </p:grpSpPr>
        <p:sp>
          <p:nvSpPr>
            <p:cNvPr id="5" name="Text Placeholder 3">
              <a:extLst>
                <a:ext uri="{FF2B5EF4-FFF2-40B4-BE49-F238E27FC236}">
                  <a16:creationId xmlns:a16="http://schemas.microsoft.com/office/drawing/2014/main" id="{DDBAEF31-2194-0641-8718-25613A4F7F25}"/>
                </a:ext>
              </a:extLst>
            </p:cNvPr>
            <p:cNvSpPr txBox="1">
              <a:spLocks/>
            </p:cNvSpPr>
            <p:nvPr/>
          </p:nvSpPr>
          <p:spPr>
            <a:xfrm>
              <a:off x="1270277" y="1219915"/>
              <a:ext cx="3847400" cy="369332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C544A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Number of Match Participants</a:t>
              </a:r>
            </a:p>
          </p:txBody>
        </p:sp>
        <p:sp>
          <p:nvSpPr>
            <p:cNvPr id="6" name="Text Placeholder 3">
              <a:extLst>
                <a:ext uri="{FF2B5EF4-FFF2-40B4-BE49-F238E27FC236}">
                  <a16:creationId xmlns:a16="http://schemas.microsoft.com/office/drawing/2014/main" id="{1B2F1950-DF58-D34C-B7A4-356273A506B4}"/>
                </a:ext>
              </a:extLst>
            </p:cNvPr>
            <p:cNvSpPr txBox="1">
              <a:spLocks/>
            </p:cNvSpPr>
            <p:nvPr/>
          </p:nvSpPr>
          <p:spPr>
            <a:xfrm>
              <a:off x="1270277" y="1611083"/>
              <a:ext cx="2610439" cy="67710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en-US" sz="4400" dirty="0">
                  <a:solidFill>
                    <a:srgbClr val="0C544A"/>
                  </a:solidFill>
                  <a:latin typeface="+mn-lt"/>
                  <a:cs typeface="+mj-cs"/>
                </a:rPr>
                <a:t>272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8705208-8000-7E4C-AF08-DA5D026AAC9F}"/>
              </a:ext>
            </a:extLst>
          </p:cNvPr>
          <p:cNvGrpSpPr/>
          <p:nvPr/>
        </p:nvGrpSpPr>
        <p:grpSpPr>
          <a:xfrm>
            <a:off x="685800" y="2536299"/>
            <a:ext cx="7922433" cy="414905"/>
            <a:chOff x="685800" y="2375269"/>
            <a:chExt cx="7922433" cy="414905"/>
          </a:xfrm>
        </p:grpSpPr>
        <p:sp>
          <p:nvSpPr>
            <p:cNvPr id="7" name="Footer Text">
              <a:extLst>
                <a:ext uri="{FF2B5EF4-FFF2-40B4-BE49-F238E27FC236}">
                  <a16:creationId xmlns:a16="http://schemas.microsoft.com/office/drawing/2014/main" id="{FBE52DEF-1F83-C543-B778-9F9CA749820F}"/>
                </a:ext>
              </a:extLst>
            </p:cNvPr>
            <p:cNvSpPr txBox="1"/>
            <p:nvPr/>
          </p:nvSpPr>
          <p:spPr>
            <a:xfrm>
              <a:off x="848344" y="2375269"/>
              <a:ext cx="775988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C544A"/>
                  </a:solidFill>
                  <a:latin typeface="+mn-lt"/>
                </a:rPr>
                <a:t>Number of Match Participants includes NRMP, San Fran, Urology, Military, and </a:t>
              </a:r>
              <a:r>
                <a:rPr lang="en-US" sz="1200" dirty="0" err="1">
                  <a:solidFill>
                    <a:srgbClr val="0C544A"/>
                  </a:solidFill>
                  <a:latin typeface="+mn-lt"/>
                </a:rPr>
                <a:t>CaRMS</a:t>
              </a:r>
              <a:r>
                <a:rPr lang="en-US" sz="1200" dirty="0">
                  <a:solidFill>
                    <a:srgbClr val="0C544A"/>
                  </a:solidFill>
                  <a:latin typeface="+mn-lt"/>
                </a:rPr>
                <a:t> </a:t>
              </a:r>
            </a:p>
          </p:txBody>
        </p:sp>
        <p:cxnSp>
          <p:nvCxnSpPr>
            <p:cNvPr id="8" name="Straight Line buttom">
              <a:extLst>
                <a:ext uri="{FF2B5EF4-FFF2-40B4-BE49-F238E27FC236}">
                  <a16:creationId xmlns:a16="http://schemas.microsoft.com/office/drawing/2014/main" id="{0C5380DD-E015-0E49-94DC-64255A0CFEFB}"/>
                </a:ext>
              </a:extLst>
            </p:cNvPr>
            <p:cNvCxnSpPr/>
            <p:nvPr/>
          </p:nvCxnSpPr>
          <p:spPr>
            <a:xfrm>
              <a:off x="685800" y="2790174"/>
              <a:ext cx="7772400" cy="0"/>
            </a:xfrm>
            <a:prstGeom prst="line">
              <a:avLst/>
            </a:prstGeom>
            <a:ln w="15875">
              <a:prstDash val="sysDot"/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1" name="Title 30">
            <a:extLst>
              <a:ext uri="{FF2B5EF4-FFF2-40B4-BE49-F238E27FC236}">
                <a16:creationId xmlns:a16="http://schemas.microsoft.com/office/drawing/2014/main" id="{C05F4BAF-D46F-0F40-8B4A-646DD445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33527"/>
            <a:ext cx="8520600" cy="572700"/>
          </a:xfrm>
        </p:spPr>
        <p:txBody>
          <a:bodyPr/>
          <a:lstStyle/>
          <a:p>
            <a:r>
              <a:rPr lang="en-US" b="1" dirty="0"/>
              <a:t>2019 WSU Match Statistics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52F64CC-B697-F64B-AC6E-5C93933EFB02}"/>
              </a:ext>
            </a:extLst>
          </p:cNvPr>
          <p:cNvGrpSpPr/>
          <p:nvPr/>
        </p:nvGrpSpPr>
        <p:grpSpPr>
          <a:xfrm>
            <a:off x="2117850" y="3197887"/>
            <a:ext cx="3274999" cy="1129832"/>
            <a:chOff x="1270277" y="1219915"/>
            <a:chExt cx="3274999" cy="1129832"/>
          </a:xfrm>
        </p:grpSpPr>
        <p:sp>
          <p:nvSpPr>
            <p:cNvPr id="32" name="Text Placeholder 3">
              <a:extLst>
                <a:ext uri="{FF2B5EF4-FFF2-40B4-BE49-F238E27FC236}">
                  <a16:creationId xmlns:a16="http://schemas.microsoft.com/office/drawing/2014/main" id="{0A9F4C23-9B76-3346-970F-7F0A2FF8A227}"/>
                </a:ext>
              </a:extLst>
            </p:cNvPr>
            <p:cNvSpPr txBox="1">
              <a:spLocks/>
            </p:cNvSpPr>
            <p:nvPr/>
          </p:nvSpPr>
          <p:spPr>
            <a:xfrm>
              <a:off x="1270277" y="1219915"/>
              <a:ext cx="3274999" cy="369332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Total Match Success Rate</a:t>
              </a:r>
            </a:p>
          </p:txBody>
        </p:sp>
        <p:sp>
          <p:nvSpPr>
            <p:cNvPr id="33" name="Text Placeholder 3">
              <a:extLst>
                <a:ext uri="{FF2B5EF4-FFF2-40B4-BE49-F238E27FC236}">
                  <a16:creationId xmlns:a16="http://schemas.microsoft.com/office/drawing/2014/main" id="{9C676AF4-5D32-DA4F-A5AF-F70FEBC018A2}"/>
                </a:ext>
              </a:extLst>
            </p:cNvPr>
            <p:cNvSpPr txBox="1">
              <a:spLocks/>
            </p:cNvSpPr>
            <p:nvPr/>
          </p:nvSpPr>
          <p:spPr>
            <a:xfrm>
              <a:off x="1270277" y="1611083"/>
              <a:ext cx="2610439" cy="73866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en-US" sz="4800" dirty="0">
                  <a:solidFill>
                    <a:schemeClr val="tx1"/>
                  </a:solidFill>
                  <a:latin typeface="+mn-lt"/>
                  <a:cs typeface="+mj-cs"/>
                </a:rPr>
                <a:t>98.16%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09DDDA2-ADB3-B14E-BEC7-066EFDBEFCC1}"/>
              </a:ext>
            </a:extLst>
          </p:cNvPr>
          <p:cNvGrpSpPr/>
          <p:nvPr/>
        </p:nvGrpSpPr>
        <p:grpSpPr>
          <a:xfrm>
            <a:off x="1140610" y="1611116"/>
            <a:ext cx="701573" cy="347241"/>
            <a:chOff x="1140610" y="1611116"/>
            <a:chExt cx="701573" cy="347241"/>
          </a:xfrm>
        </p:grpSpPr>
        <p:sp>
          <p:nvSpPr>
            <p:cNvPr id="34" name="Freeform 51">
              <a:extLst>
                <a:ext uri="{FF2B5EF4-FFF2-40B4-BE49-F238E27FC236}">
                  <a16:creationId xmlns:a16="http://schemas.microsoft.com/office/drawing/2014/main" id="{A849F388-66EF-A24A-8599-87B33884AB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7646" y="1611116"/>
              <a:ext cx="244537" cy="346198"/>
            </a:xfrm>
            <a:custGeom>
              <a:avLst/>
              <a:gdLst/>
              <a:ahLst/>
              <a:cxnLst>
                <a:cxn ang="0">
                  <a:pos x="30" y="24"/>
                </a:cxn>
                <a:cxn ang="0">
                  <a:pos x="30" y="54"/>
                </a:cxn>
                <a:cxn ang="0">
                  <a:pos x="26" y="58"/>
                </a:cxn>
                <a:cxn ang="0">
                  <a:pos x="22" y="54"/>
                </a:cxn>
                <a:cxn ang="0">
                  <a:pos x="22" y="40"/>
                </a:cxn>
                <a:cxn ang="0">
                  <a:pos x="19" y="40"/>
                </a:cxn>
                <a:cxn ang="0">
                  <a:pos x="19" y="54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24"/>
                </a:cxn>
                <a:cxn ang="0">
                  <a:pos x="1" y="14"/>
                </a:cxn>
                <a:cxn ang="0">
                  <a:pos x="1" y="9"/>
                </a:cxn>
                <a:cxn ang="0">
                  <a:pos x="6" y="9"/>
                </a:cxn>
                <a:cxn ang="0">
                  <a:pos x="14" y="17"/>
                </a:cxn>
                <a:cxn ang="0">
                  <a:pos x="27" y="17"/>
                </a:cxn>
                <a:cxn ang="0">
                  <a:pos x="35" y="9"/>
                </a:cxn>
                <a:cxn ang="0">
                  <a:pos x="40" y="9"/>
                </a:cxn>
                <a:cxn ang="0">
                  <a:pos x="40" y="14"/>
                </a:cxn>
                <a:cxn ang="0">
                  <a:pos x="30" y="24"/>
                </a:cxn>
                <a:cxn ang="0">
                  <a:pos x="21" y="16"/>
                </a:cxn>
                <a:cxn ang="0">
                  <a:pos x="13" y="8"/>
                </a:cxn>
                <a:cxn ang="0">
                  <a:pos x="21" y="0"/>
                </a:cxn>
                <a:cxn ang="0">
                  <a:pos x="29" y="8"/>
                </a:cxn>
                <a:cxn ang="0">
                  <a:pos x="21" y="16"/>
                </a:cxn>
              </a:cxnLst>
              <a:rect l="0" t="0" r="r" b="b"/>
              <a:pathLst>
                <a:path w="41" h="58">
                  <a:moveTo>
                    <a:pt x="30" y="24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30" y="56"/>
                    <a:pt x="28" y="58"/>
                    <a:pt x="26" y="58"/>
                  </a:cubicBezTo>
                  <a:cubicBezTo>
                    <a:pt x="24" y="58"/>
                    <a:pt x="22" y="56"/>
                    <a:pt x="22" y="5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6"/>
                    <a:pt x="18" y="58"/>
                    <a:pt x="15" y="58"/>
                  </a:cubicBezTo>
                  <a:cubicBezTo>
                    <a:pt x="13" y="58"/>
                    <a:pt x="11" y="56"/>
                    <a:pt x="11" y="5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0"/>
                    <a:pt x="1" y="9"/>
                  </a:cubicBezTo>
                  <a:cubicBezTo>
                    <a:pt x="2" y="8"/>
                    <a:pt x="5" y="8"/>
                    <a:pt x="6" y="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7" y="8"/>
                    <a:pt x="39" y="8"/>
                    <a:pt x="40" y="9"/>
                  </a:cubicBezTo>
                  <a:cubicBezTo>
                    <a:pt x="41" y="10"/>
                    <a:pt x="41" y="13"/>
                    <a:pt x="40" y="14"/>
                  </a:cubicBezTo>
                  <a:lnTo>
                    <a:pt x="30" y="24"/>
                  </a:lnTo>
                  <a:close/>
                  <a:moveTo>
                    <a:pt x="21" y="16"/>
                  </a:moveTo>
                  <a:cubicBezTo>
                    <a:pt x="16" y="16"/>
                    <a:pt x="13" y="12"/>
                    <a:pt x="13" y="8"/>
                  </a:cubicBezTo>
                  <a:cubicBezTo>
                    <a:pt x="13" y="4"/>
                    <a:pt x="16" y="0"/>
                    <a:pt x="21" y="0"/>
                  </a:cubicBezTo>
                  <a:cubicBezTo>
                    <a:pt x="25" y="0"/>
                    <a:pt x="29" y="4"/>
                    <a:pt x="29" y="8"/>
                  </a:cubicBezTo>
                  <a:cubicBezTo>
                    <a:pt x="29" y="12"/>
                    <a:pt x="25" y="16"/>
                    <a:pt x="21" y="1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5" name="Freeform 51">
              <a:extLst>
                <a:ext uri="{FF2B5EF4-FFF2-40B4-BE49-F238E27FC236}">
                  <a16:creationId xmlns:a16="http://schemas.microsoft.com/office/drawing/2014/main" id="{4DF8A72B-C5F0-754E-B4CA-AF845EAD3A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9128" y="1611116"/>
              <a:ext cx="244537" cy="346198"/>
            </a:xfrm>
            <a:custGeom>
              <a:avLst/>
              <a:gdLst/>
              <a:ahLst/>
              <a:cxnLst>
                <a:cxn ang="0">
                  <a:pos x="30" y="24"/>
                </a:cxn>
                <a:cxn ang="0">
                  <a:pos x="30" y="54"/>
                </a:cxn>
                <a:cxn ang="0">
                  <a:pos x="26" y="58"/>
                </a:cxn>
                <a:cxn ang="0">
                  <a:pos x="22" y="54"/>
                </a:cxn>
                <a:cxn ang="0">
                  <a:pos x="22" y="40"/>
                </a:cxn>
                <a:cxn ang="0">
                  <a:pos x="19" y="40"/>
                </a:cxn>
                <a:cxn ang="0">
                  <a:pos x="19" y="54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24"/>
                </a:cxn>
                <a:cxn ang="0">
                  <a:pos x="1" y="14"/>
                </a:cxn>
                <a:cxn ang="0">
                  <a:pos x="1" y="9"/>
                </a:cxn>
                <a:cxn ang="0">
                  <a:pos x="6" y="9"/>
                </a:cxn>
                <a:cxn ang="0">
                  <a:pos x="14" y="17"/>
                </a:cxn>
                <a:cxn ang="0">
                  <a:pos x="27" y="17"/>
                </a:cxn>
                <a:cxn ang="0">
                  <a:pos x="35" y="9"/>
                </a:cxn>
                <a:cxn ang="0">
                  <a:pos x="40" y="9"/>
                </a:cxn>
                <a:cxn ang="0">
                  <a:pos x="40" y="14"/>
                </a:cxn>
                <a:cxn ang="0">
                  <a:pos x="30" y="24"/>
                </a:cxn>
                <a:cxn ang="0">
                  <a:pos x="21" y="16"/>
                </a:cxn>
                <a:cxn ang="0">
                  <a:pos x="13" y="8"/>
                </a:cxn>
                <a:cxn ang="0">
                  <a:pos x="21" y="0"/>
                </a:cxn>
                <a:cxn ang="0">
                  <a:pos x="29" y="8"/>
                </a:cxn>
                <a:cxn ang="0">
                  <a:pos x="21" y="16"/>
                </a:cxn>
              </a:cxnLst>
              <a:rect l="0" t="0" r="r" b="b"/>
              <a:pathLst>
                <a:path w="41" h="58">
                  <a:moveTo>
                    <a:pt x="30" y="24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30" y="56"/>
                    <a:pt x="28" y="58"/>
                    <a:pt x="26" y="58"/>
                  </a:cubicBezTo>
                  <a:cubicBezTo>
                    <a:pt x="24" y="58"/>
                    <a:pt x="22" y="56"/>
                    <a:pt x="22" y="5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6"/>
                    <a:pt x="18" y="58"/>
                    <a:pt x="15" y="58"/>
                  </a:cubicBezTo>
                  <a:cubicBezTo>
                    <a:pt x="13" y="58"/>
                    <a:pt x="11" y="56"/>
                    <a:pt x="11" y="5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0"/>
                    <a:pt x="1" y="9"/>
                  </a:cubicBezTo>
                  <a:cubicBezTo>
                    <a:pt x="2" y="8"/>
                    <a:pt x="5" y="8"/>
                    <a:pt x="6" y="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7" y="8"/>
                    <a:pt x="39" y="8"/>
                    <a:pt x="40" y="9"/>
                  </a:cubicBezTo>
                  <a:cubicBezTo>
                    <a:pt x="41" y="10"/>
                    <a:pt x="41" y="13"/>
                    <a:pt x="40" y="14"/>
                  </a:cubicBezTo>
                  <a:lnTo>
                    <a:pt x="30" y="24"/>
                  </a:lnTo>
                  <a:close/>
                  <a:moveTo>
                    <a:pt x="21" y="16"/>
                  </a:moveTo>
                  <a:cubicBezTo>
                    <a:pt x="16" y="16"/>
                    <a:pt x="13" y="12"/>
                    <a:pt x="13" y="8"/>
                  </a:cubicBezTo>
                  <a:cubicBezTo>
                    <a:pt x="13" y="4"/>
                    <a:pt x="16" y="0"/>
                    <a:pt x="21" y="0"/>
                  </a:cubicBezTo>
                  <a:cubicBezTo>
                    <a:pt x="25" y="0"/>
                    <a:pt x="29" y="4"/>
                    <a:pt x="29" y="8"/>
                  </a:cubicBezTo>
                  <a:cubicBezTo>
                    <a:pt x="29" y="12"/>
                    <a:pt x="25" y="16"/>
                    <a:pt x="21" y="16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51">
              <a:extLst>
                <a:ext uri="{FF2B5EF4-FFF2-40B4-BE49-F238E27FC236}">
                  <a16:creationId xmlns:a16="http://schemas.microsoft.com/office/drawing/2014/main" id="{9635E750-5A70-9145-AAFF-C2AB0F5E1D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0610" y="1612159"/>
              <a:ext cx="244537" cy="346198"/>
            </a:xfrm>
            <a:custGeom>
              <a:avLst/>
              <a:gdLst/>
              <a:ahLst/>
              <a:cxnLst>
                <a:cxn ang="0">
                  <a:pos x="30" y="24"/>
                </a:cxn>
                <a:cxn ang="0">
                  <a:pos x="30" y="54"/>
                </a:cxn>
                <a:cxn ang="0">
                  <a:pos x="26" y="58"/>
                </a:cxn>
                <a:cxn ang="0">
                  <a:pos x="22" y="54"/>
                </a:cxn>
                <a:cxn ang="0">
                  <a:pos x="22" y="40"/>
                </a:cxn>
                <a:cxn ang="0">
                  <a:pos x="19" y="40"/>
                </a:cxn>
                <a:cxn ang="0">
                  <a:pos x="19" y="54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24"/>
                </a:cxn>
                <a:cxn ang="0">
                  <a:pos x="1" y="14"/>
                </a:cxn>
                <a:cxn ang="0">
                  <a:pos x="1" y="9"/>
                </a:cxn>
                <a:cxn ang="0">
                  <a:pos x="6" y="9"/>
                </a:cxn>
                <a:cxn ang="0">
                  <a:pos x="14" y="17"/>
                </a:cxn>
                <a:cxn ang="0">
                  <a:pos x="27" y="17"/>
                </a:cxn>
                <a:cxn ang="0">
                  <a:pos x="35" y="9"/>
                </a:cxn>
                <a:cxn ang="0">
                  <a:pos x="40" y="9"/>
                </a:cxn>
                <a:cxn ang="0">
                  <a:pos x="40" y="14"/>
                </a:cxn>
                <a:cxn ang="0">
                  <a:pos x="30" y="24"/>
                </a:cxn>
                <a:cxn ang="0">
                  <a:pos x="21" y="16"/>
                </a:cxn>
                <a:cxn ang="0">
                  <a:pos x="13" y="8"/>
                </a:cxn>
                <a:cxn ang="0">
                  <a:pos x="21" y="0"/>
                </a:cxn>
                <a:cxn ang="0">
                  <a:pos x="29" y="8"/>
                </a:cxn>
                <a:cxn ang="0">
                  <a:pos x="21" y="16"/>
                </a:cxn>
              </a:cxnLst>
              <a:rect l="0" t="0" r="r" b="b"/>
              <a:pathLst>
                <a:path w="41" h="58">
                  <a:moveTo>
                    <a:pt x="30" y="24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30" y="56"/>
                    <a:pt x="28" y="58"/>
                    <a:pt x="26" y="58"/>
                  </a:cubicBezTo>
                  <a:cubicBezTo>
                    <a:pt x="24" y="58"/>
                    <a:pt x="22" y="56"/>
                    <a:pt x="22" y="5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6"/>
                    <a:pt x="18" y="58"/>
                    <a:pt x="15" y="58"/>
                  </a:cubicBezTo>
                  <a:cubicBezTo>
                    <a:pt x="13" y="58"/>
                    <a:pt x="11" y="56"/>
                    <a:pt x="11" y="5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0"/>
                    <a:pt x="1" y="9"/>
                  </a:cubicBezTo>
                  <a:cubicBezTo>
                    <a:pt x="2" y="8"/>
                    <a:pt x="5" y="8"/>
                    <a:pt x="6" y="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7" y="8"/>
                    <a:pt x="39" y="8"/>
                    <a:pt x="40" y="9"/>
                  </a:cubicBezTo>
                  <a:cubicBezTo>
                    <a:pt x="41" y="10"/>
                    <a:pt x="41" y="13"/>
                    <a:pt x="40" y="14"/>
                  </a:cubicBezTo>
                  <a:lnTo>
                    <a:pt x="30" y="24"/>
                  </a:lnTo>
                  <a:close/>
                  <a:moveTo>
                    <a:pt x="21" y="16"/>
                  </a:moveTo>
                  <a:cubicBezTo>
                    <a:pt x="16" y="16"/>
                    <a:pt x="13" y="12"/>
                    <a:pt x="13" y="8"/>
                  </a:cubicBezTo>
                  <a:cubicBezTo>
                    <a:pt x="13" y="4"/>
                    <a:pt x="16" y="0"/>
                    <a:pt x="21" y="0"/>
                  </a:cubicBezTo>
                  <a:cubicBezTo>
                    <a:pt x="25" y="0"/>
                    <a:pt x="29" y="4"/>
                    <a:pt x="29" y="8"/>
                  </a:cubicBezTo>
                  <a:cubicBezTo>
                    <a:pt x="29" y="12"/>
                    <a:pt x="25" y="16"/>
                    <a:pt x="21" y="1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37" name="Freeform 178">
            <a:extLst>
              <a:ext uri="{FF2B5EF4-FFF2-40B4-BE49-F238E27FC236}">
                <a16:creationId xmlns:a16="http://schemas.microsoft.com/office/drawing/2014/main" id="{07C0E705-214F-1C48-BAA2-6C1352A89797}"/>
              </a:ext>
            </a:extLst>
          </p:cNvPr>
          <p:cNvSpPr>
            <a:spLocks noEditPoints="1"/>
          </p:cNvSpPr>
          <p:nvPr/>
        </p:nvSpPr>
        <p:spPr bwMode="auto">
          <a:xfrm>
            <a:off x="1140610" y="3331105"/>
            <a:ext cx="626989" cy="472227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C05F4BAF-D46F-0F40-8B4A-646DD445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13334"/>
            <a:ext cx="8520600" cy="572700"/>
          </a:xfrm>
        </p:spPr>
        <p:txBody>
          <a:bodyPr/>
          <a:lstStyle/>
          <a:p>
            <a:r>
              <a:rPr lang="en-US" b="1" dirty="0"/>
              <a:t>2019 National NRMP Statistics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97F00CC-EC4C-C14C-BFD4-D59357E61382}"/>
              </a:ext>
            </a:extLst>
          </p:cNvPr>
          <p:cNvGrpSpPr/>
          <p:nvPr/>
        </p:nvGrpSpPr>
        <p:grpSpPr>
          <a:xfrm>
            <a:off x="1610510" y="1021983"/>
            <a:ext cx="4655559" cy="760500"/>
            <a:chOff x="1127910" y="1034683"/>
            <a:chExt cx="4655559" cy="7605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87ACF64-6694-6C47-8F4E-08F6C7FA7273}"/>
                </a:ext>
              </a:extLst>
            </p:cNvPr>
            <p:cNvGrpSpPr/>
            <p:nvPr/>
          </p:nvGrpSpPr>
          <p:grpSpPr>
            <a:xfrm>
              <a:off x="2117850" y="1034683"/>
              <a:ext cx="3665619" cy="760500"/>
              <a:chOff x="1270277" y="1219915"/>
              <a:chExt cx="3665619" cy="760500"/>
            </a:xfrm>
          </p:grpSpPr>
          <p:sp>
            <p:nvSpPr>
              <p:cNvPr id="5" name="Text Placeholder 3">
                <a:extLst>
                  <a:ext uri="{FF2B5EF4-FFF2-40B4-BE49-F238E27FC236}">
                    <a16:creationId xmlns:a16="http://schemas.microsoft.com/office/drawing/2014/main" id="{DDBAEF31-2194-0641-8718-25613A4F7F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0277" y="1219915"/>
                <a:ext cx="3665619" cy="369332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National Match Success Rate</a:t>
                </a:r>
              </a:p>
            </p:txBody>
          </p:sp>
          <p:sp>
            <p:nvSpPr>
              <p:cNvPr id="6" name="Text Placeholder 3">
                <a:extLst>
                  <a:ext uri="{FF2B5EF4-FFF2-40B4-BE49-F238E27FC236}">
                    <a16:creationId xmlns:a16="http://schemas.microsoft.com/office/drawing/2014/main" id="{1B2F1950-DF58-D34C-B7A4-356273A506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0277" y="1611083"/>
                <a:ext cx="2610439" cy="369332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lvl="0" algn="l" defTabSz="914400">
                  <a:spcBef>
                    <a:spcPct val="20000"/>
                  </a:spcBef>
                  <a:defRPr/>
                </a:pP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cs typeface="+mj-cs"/>
                  </a:rPr>
                  <a:t>93.9%</a:t>
                </a:r>
              </a:p>
            </p:txBody>
          </p:sp>
        </p:grpSp>
        <p:sp>
          <p:nvSpPr>
            <p:cNvPr id="37" name="Freeform 178">
              <a:extLst>
                <a:ext uri="{FF2B5EF4-FFF2-40B4-BE49-F238E27FC236}">
                  <a16:creationId xmlns:a16="http://schemas.microsoft.com/office/drawing/2014/main" id="{07C0E705-214F-1C48-BAA2-6C1352A897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7910" y="1167901"/>
              <a:ext cx="626989" cy="472227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DC1453-88B4-544A-961B-DEB91A21AB80}"/>
              </a:ext>
            </a:extLst>
          </p:cNvPr>
          <p:cNvGrpSpPr/>
          <p:nvPr/>
        </p:nvGrpSpPr>
        <p:grpSpPr>
          <a:xfrm>
            <a:off x="1610510" y="3481508"/>
            <a:ext cx="3814496" cy="760500"/>
            <a:chOff x="1127910" y="3494208"/>
            <a:chExt cx="3814496" cy="76050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09DDDA2-ADB3-B14E-BEC7-066EFDBEFCC1}"/>
                </a:ext>
              </a:extLst>
            </p:cNvPr>
            <p:cNvGrpSpPr/>
            <p:nvPr/>
          </p:nvGrpSpPr>
          <p:grpSpPr>
            <a:xfrm>
              <a:off x="1127910" y="3644640"/>
              <a:ext cx="628062" cy="461022"/>
              <a:chOff x="1140610" y="1611116"/>
              <a:chExt cx="473055" cy="347241"/>
            </a:xfrm>
          </p:grpSpPr>
          <p:sp>
            <p:nvSpPr>
              <p:cNvPr id="35" name="Freeform 51">
                <a:extLst>
                  <a:ext uri="{FF2B5EF4-FFF2-40B4-BE49-F238E27FC236}">
                    <a16:creationId xmlns:a16="http://schemas.microsoft.com/office/drawing/2014/main" id="{4DF8A72B-C5F0-754E-B4CA-AF845EAD3A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9128" y="1611116"/>
                <a:ext cx="244537" cy="346198"/>
              </a:xfrm>
              <a:custGeom>
                <a:avLst/>
                <a:gdLst/>
                <a:ahLst/>
                <a:cxnLst>
                  <a:cxn ang="0">
                    <a:pos x="30" y="24"/>
                  </a:cxn>
                  <a:cxn ang="0">
                    <a:pos x="30" y="54"/>
                  </a:cxn>
                  <a:cxn ang="0">
                    <a:pos x="26" y="58"/>
                  </a:cxn>
                  <a:cxn ang="0">
                    <a:pos x="22" y="54"/>
                  </a:cxn>
                  <a:cxn ang="0">
                    <a:pos x="22" y="40"/>
                  </a:cxn>
                  <a:cxn ang="0">
                    <a:pos x="19" y="40"/>
                  </a:cxn>
                  <a:cxn ang="0">
                    <a:pos x="19" y="54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24"/>
                  </a:cxn>
                  <a:cxn ang="0">
                    <a:pos x="1" y="14"/>
                  </a:cxn>
                  <a:cxn ang="0">
                    <a:pos x="1" y="9"/>
                  </a:cxn>
                  <a:cxn ang="0">
                    <a:pos x="6" y="9"/>
                  </a:cxn>
                  <a:cxn ang="0">
                    <a:pos x="14" y="17"/>
                  </a:cxn>
                  <a:cxn ang="0">
                    <a:pos x="27" y="17"/>
                  </a:cxn>
                  <a:cxn ang="0">
                    <a:pos x="35" y="9"/>
                  </a:cxn>
                  <a:cxn ang="0">
                    <a:pos x="40" y="9"/>
                  </a:cxn>
                  <a:cxn ang="0">
                    <a:pos x="40" y="14"/>
                  </a:cxn>
                  <a:cxn ang="0">
                    <a:pos x="30" y="24"/>
                  </a:cxn>
                  <a:cxn ang="0">
                    <a:pos x="21" y="16"/>
                  </a:cxn>
                  <a:cxn ang="0">
                    <a:pos x="13" y="8"/>
                  </a:cxn>
                  <a:cxn ang="0">
                    <a:pos x="21" y="0"/>
                  </a:cxn>
                  <a:cxn ang="0">
                    <a:pos x="29" y="8"/>
                  </a:cxn>
                  <a:cxn ang="0">
                    <a:pos x="21" y="16"/>
                  </a:cxn>
                </a:cxnLst>
                <a:rect l="0" t="0" r="r" b="b"/>
                <a:pathLst>
                  <a:path w="41" h="58">
                    <a:moveTo>
                      <a:pt x="30" y="24"/>
                    </a:move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6"/>
                      <a:pt x="28" y="58"/>
                      <a:pt x="26" y="58"/>
                    </a:cubicBezTo>
                    <a:cubicBezTo>
                      <a:pt x="24" y="58"/>
                      <a:pt x="22" y="56"/>
                      <a:pt x="22" y="54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6"/>
                      <a:pt x="18" y="58"/>
                      <a:pt x="15" y="58"/>
                    </a:cubicBezTo>
                    <a:cubicBezTo>
                      <a:pt x="13" y="58"/>
                      <a:pt x="11" y="56"/>
                      <a:pt x="11" y="5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3"/>
                      <a:pt x="0" y="10"/>
                      <a:pt x="1" y="9"/>
                    </a:cubicBezTo>
                    <a:cubicBezTo>
                      <a:pt x="2" y="8"/>
                      <a:pt x="5" y="8"/>
                      <a:pt x="6" y="9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8"/>
                      <a:pt x="39" y="8"/>
                      <a:pt x="40" y="9"/>
                    </a:cubicBezTo>
                    <a:cubicBezTo>
                      <a:pt x="41" y="10"/>
                      <a:pt x="41" y="13"/>
                      <a:pt x="40" y="14"/>
                    </a:cubicBezTo>
                    <a:lnTo>
                      <a:pt x="30" y="24"/>
                    </a:lnTo>
                    <a:close/>
                    <a:moveTo>
                      <a:pt x="21" y="16"/>
                    </a:moveTo>
                    <a:cubicBezTo>
                      <a:pt x="16" y="16"/>
                      <a:pt x="13" y="12"/>
                      <a:pt x="13" y="8"/>
                    </a:cubicBezTo>
                    <a:cubicBezTo>
                      <a:pt x="13" y="4"/>
                      <a:pt x="16" y="0"/>
                      <a:pt x="21" y="0"/>
                    </a:cubicBezTo>
                    <a:cubicBezTo>
                      <a:pt x="25" y="0"/>
                      <a:pt x="29" y="4"/>
                      <a:pt x="29" y="8"/>
                    </a:cubicBezTo>
                    <a:cubicBezTo>
                      <a:pt x="29" y="12"/>
                      <a:pt x="25" y="16"/>
                      <a:pt x="21" y="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36" name="Freeform 51">
                <a:extLst>
                  <a:ext uri="{FF2B5EF4-FFF2-40B4-BE49-F238E27FC236}">
                    <a16:creationId xmlns:a16="http://schemas.microsoft.com/office/drawing/2014/main" id="{9635E750-5A70-9145-AAFF-C2AB0F5E1D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0610" y="1612159"/>
                <a:ext cx="244537" cy="346198"/>
              </a:xfrm>
              <a:custGeom>
                <a:avLst/>
                <a:gdLst/>
                <a:ahLst/>
                <a:cxnLst>
                  <a:cxn ang="0">
                    <a:pos x="30" y="24"/>
                  </a:cxn>
                  <a:cxn ang="0">
                    <a:pos x="30" y="54"/>
                  </a:cxn>
                  <a:cxn ang="0">
                    <a:pos x="26" y="58"/>
                  </a:cxn>
                  <a:cxn ang="0">
                    <a:pos x="22" y="54"/>
                  </a:cxn>
                  <a:cxn ang="0">
                    <a:pos x="22" y="40"/>
                  </a:cxn>
                  <a:cxn ang="0">
                    <a:pos x="19" y="40"/>
                  </a:cxn>
                  <a:cxn ang="0">
                    <a:pos x="19" y="54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24"/>
                  </a:cxn>
                  <a:cxn ang="0">
                    <a:pos x="1" y="14"/>
                  </a:cxn>
                  <a:cxn ang="0">
                    <a:pos x="1" y="9"/>
                  </a:cxn>
                  <a:cxn ang="0">
                    <a:pos x="6" y="9"/>
                  </a:cxn>
                  <a:cxn ang="0">
                    <a:pos x="14" y="17"/>
                  </a:cxn>
                  <a:cxn ang="0">
                    <a:pos x="27" y="17"/>
                  </a:cxn>
                  <a:cxn ang="0">
                    <a:pos x="35" y="9"/>
                  </a:cxn>
                  <a:cxn ang="0">
                    <a:pos x="40" y="9"/>
                  </a:cxn>
                  <a:cxn ang="0">
                    <a:pos x="40" y="14"/>
                  </a:cxn>
                  <a:cxn ang="0">
                    <a:pos x="30" y="24"/>
                  </a:cxn>
                  <a:cxn ang="0">
                    <a:pos x="21" y="16"/>
                  </a:cxn>
                  <a:cxn ang="0">
                    <a:pos x="13" y="8"/>
                  </a:cxn>
                  <a:cxn ang="0">
                    <a:pos x="21" y="0"/>
                  </a:cxn>
                  <a:cxn ang="0">
                    <a:pos x="29" y="8"/>
                  </a:cxn>
                  <a:cxn ang="0">
                    <a:pos x="21" y="16"/>
                  </a:cxn>
                </a:cxnLst>
                <a:rect l="0" t="0" r="r" b="b"/>
                <a:pathLst>
                  <a:path w="41" h="58">
                    <a:moveTo>
                      <a:pt x="30" y="24"/>
                    </a:move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6"/>
                      <a:pt x="28" y="58"/>
                      <a:pt x="26" y="58"/>
                    </a:cubicBezTo>
                    <a:cubicBezTo>
                      <a:pt x="24" y="58"/>
                      <a:pt x="22" y="56"/>
                      <a:pt x="22" y="54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6"/>
                      <a:pt x="18" y="58"/>
                      <a:pt x="15" y="58"/>
                    </a:cubicBezTo>
                    <a:cubicBezTo>
                      <a:pt x="13" y="58"/>
                      <a:pt x="11" y="56"/>
                      <a:pt x="11" y="5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3"/>
                      <a:pt x="0" y="10"/>
                      <a:pt x="1" y="9"/>
                    </a:cubicBezTo>
                    <a:cubicBezTo>
                      <a:pt x="2" y="8"/>
                      <a:pt x="5" y="8"/>
                      <a:pt x="6" y="9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8"/>
                      <a:pt x="39" y="8"/>
                      <a:pt x="40" y="9"/>
                    </a:cubicBezTo>
                    <a:cubicBezTo>
                      <a:pt x="41" y="10"/>
                      <a:pt x="41" y="13"/>
                      <a:pt x="40" y="14"/>
                    </a:cubicBezTo>
                    <a:lnTo>
                      <a:pt x="30" y="24"/>
                    </a:lnTo>
                    <a:close/>
                    <a:moveTo>
                      <a:pt x="21" y="16"/>
                    </a:moveTo>
                    <a:cubicBezTo>
                      <a:pt x="16" y="16"/>
                      <a:pt x="13" y="12"/>
                      <a:pt x="13" y="8"/>
                    </a:cubicBezTo>
                    <a:cubicBezTo>
                      <a:pt x="13" y="4"/>
                      <a:pt x="16" y="0"/>
                      <a:pt x="21" y="0"/>
                    </a:cubicBezTo>
                    <a:cubicBezTo>
                      <a:pt x="25" y="0"/>
                      <a:pt x="29" y="4"/>
                      <a:pt x="29" y="8"/>
                    </a:cubicBezTo>
                    <a:cubicBezTo>
                      <a:pt x="29" y="12"/>
                      <a:pt x="25" y="16"/>
                      <a:pt x="21" y="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3E0C0C7-1962-0541-A566-37C7EC079804}"/>
                </a:ext>
              </a:extLst>
            </p:cNvPr>
            <p:cNvGrpSpPr/>
            <p:nvPr/>
          </p:nvGrpSpPr>
          <p:grpSpPr>
            <a:xfrm>
              <a:off x="2117850" y="3494208"/>
              <a:ext cx="2824556" cy="760500"/>
              <a:chOff x="1270277" y="1219915"/>
              <a:chExt cx="2824556" cy="760500"/>
            </a:xfrm>
          </p:grpSpPr>
          <p:sp>
            <p:nvSpPr>
              <p:cNvPr id="19" name="Text Placeholder 3">
                <a:extLst>
                  <a:ext uri="{FF2B5EF4-FFF2-40B4-BE49-F238E27FC236}">
                    <a16:creationId xmlns:a16="http://schemas.microsoft.com/office/drawing/2014/main" id="{0B98BCC5-5CF1-D344-B1AE-E5BD71A486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0277" y="1219915"/>
                <a:ext cx="2824556" cy="369332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National Couples Rate</a:t>
                </a:r>
              </a:p>
            </p:txBody>
          </p:sp>
          <p:sp>
            <p:nvSpPr>
              <p:cNvPr id="20" name="Text Placeholder 3">
                <a:extLst>
                  <a:ext uri="{FF2B5EF4-FFF2-40B4-BE49-F238E27FC236}">
                    <a16:creationId xmlns:a16="http://schemas.microsoft.com/office/drawing/2014/main" id="{3A68DD39-1343-104D-BBFF-66852D4756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0277" y="1611083"/>
                <a:ext cx="2610439" cy="369332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lvl="0" algn="l" defTabSz="914400">
                  <a:spcBef>
                    <a:spcPct val="20000"/>
                  </a:spcBef>
                  <a:defRPr/>
                </a:pPr>
                <a:r>
                  <a:rPr lang="en-US" sz="2400" dirty="0">
                    <a:solidFill>
                      <a:schemeClr val="accent2"/>
                    </a:solidFill>
                    <a:latin typeface="+mn-lt"/>
                    <a:cs typeface="+mj-cs"/>
                  </a:rPr>
                  <a:t>95%</a:t>
                </a:r>
              </a:p>
            </p:txBody>
          </p:sp>
        </p:grpSp>
      </p:grpSp>
      <p:cxnSp>
        <p:nvCxnSpPr>
          <p:cNvPr id="21" name="Straight Line buttom">
            <a:extLst>
              <a:ext uri="{FF2B5EF4-FFF2-40B4-BE49-F238E27FC236}">
                <a16:creationId xmlns:a16="http://schemas.microsoft.com/office/drawing/2014/main" id="{26F2334C-F1B2-A345-A909-2ECA830A57DB}"/>
              </a:ext>
            </a:extLst>
          </p:cNvPr>
          <p:cNvCxnSpPr>
            <a:cxnSpLocks/>
          </p:cNvCxnSpPr>
          <p:nvPr/>
        </p:nvCxnSpPr>
        <p:spPr>
          <a:xfrm>
            <a:off x="1610510" y="2000601"/>
            <a:ext cx="5133190" cy="0"/>
          </a:xfrm>
          <a:prstGeom prst="line">
            <a:avLst/>
          </a:prstGeom>
          <a:ln w="19050">
            <a:solidFill>
              <a:schemeClr val="accent3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Line buttom">
            <a:extLst>
              <a:ext uri="{FF2B5EF4-FFF2-40B4-BE49-F238E27FC236}">
                <a16:creationId xmlns:a16="http://schemas.microsoft.com/office/drawing/2014/main" id="{3B3DB6A8-B94A-4E46-A6BE-FEFF4FE1C53A}"/>
              </a:ext>
            </a:extLst>
          </p:cNvPr>
          <p:cNvCxnSpPr>
            <a:cxnSpLocks/>
          </p:cNvCxnSpPr>
          <p:nvPr/>
        </p:nvCxnSpPr>
        <p:spPr>
          <a:xfrm>
            <a:off x="1610510" y="3245201"/>
            <a:ext cx="513319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Line buttom">
            <a:extLst>
              <a:ext uri="{FF2B5EF4-FFF2-40B4-BE49-F238E27FC236}">
                <a16:creationId xmlns:a16="http://schemas.microsoft.com/office/drawing/2014/main" id="{1C5BB00A-D894-164E-8E8E-368790C33283}"/>
              </a:ext>
            </a:extLst>
          </p:cNvPr>
          <p:cNvCxnSpPr>
            <a:cxnSpLocks/>
          </p:cNvCxnSpPr>
          <p:nvPr/>
        </p:nvCxnSpPr>
        <p:spPr>
          <a:xfrm>
            <a:off x="1610510" y="4400901"/>
            <a:ext cx="5133190" cy="0"/>
          </a:xfrm>
          <a:prstGeom prst="line">
            <a:avLst/>
          </a:prstGeom>
          <a:ln w="19050">
            <a:solidFill>
              <a:schemeClr val="accent2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46EE6A-B016-F848-953E-3558D6AA5C7C}"/>
              </a:ext>
            </a:extLst>
          </p:cNvPr>
          <p:cNvGrpSpPr/>
          <p:nvPr/>
        </p:nvGrpSpPr>
        <p:grpSpPr>
          <a:xfrm>
            <a:off x="1598898" y="2248742"/>
            <a:ext cx="4295274" cy="760500"/>
            <a:chOff x="1598898" y="2248742"/>
            <a:chExt cx="4295274" cy="7605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52F64CC-B697-F64B-AC6E-5C93933EFB02}"/>
                </a:ext>
              </a:extLst>
            </p:cNvPr>
            <p:cNvGrpSpPr/>
            <p:nvPr/>
          </p:nvGrpSpPr>
          <p:grpSpPr>
            <a:xfrm>
              <a:off x="2600450" y="2248742"/>
              <a:ext cx="3293722" cy="760500"/>
              <a:chOff x="1270277" y="1219915"/>
              <a:chExt cx="3293722" cy="760500"/>
            </a:xfrm>
          </p:grpSpPr>
          <p:sp>
            <p:nvSpPr>
              <p:cNvPr id="32" name="Text Placeholder 3">
                <a:extLst>
                  <a:ext uri="{FF2B5EF4-FFF2-40B4-BE49-F238E27FC236}">
                    <a16:creationId xmlns:a16="http://schemas.microsoft.com/office/drawing/2014/main" id="{0A9F4C23-9B76-3346-970F-7F0A2FF8A2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0277" y="1219915"/>
                <a:ext cx="3293722" cy="369332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National Unmatched Rate</a:t>
                </a:r>
              </a:p>
            </p:txBody>
          </p:sp>
          <p:sp>
            <p:nvSpPr>
              <p:cNvPr id="33" name="Text Placeholder 3">
                <a:extLst>
                  <a:ext uri="{FF2B5EF4-FFF2-40B4-BE49-F238E27FC236}">
                    <a16:creationId xmlns:a16="http://schemas.microsoft.com/office/drawing/2014/main" id="{9C676AF4-5D32-DA4F-A5AF-F70FEBC018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0277" y="1611083"/>
                <a:ext cx="2610439" cy="369332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lvl="0" algn="l" defTabSz="914400">
                  <a:spcBef>
                    <a:spcPct val="20000"/>
                  </a:spcBef>
                  <a:defRPr/>
                </a:pPr>
                <a:r>
                  <a:rPr lang="en-US" sz="2400" dirty="0">
                    <a:solidFill>
                      <a:schemeClr val="tx1"/>
                    </a:solidFill>
                    <a:latin typeface="+mn-lt"/>
                    <a:cs typeface="+mj-cs"/>
                  </a:rPr>
                  <a:t>6.1%</a:t>
                </a: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A87823-7590-904B-A1A5-B66EC50C3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8898" y="2373775"/>
              <a:ext cx="801422" cy="49747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991C625-C952-439F-8790-856B296AD12E}"/>
              </a:ext>
            </a:extLst>
          </p:cNvPr>
          <p:cNvSpPr txBox="1"/>
          <p:nvPr/>
        </p:nvSpPr>
        <p:spPr>
          <a:xfrm>
            <a:off x="4843759" y="1700127"/>
            <a:ext cx="4555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3"/>
                </a:solidFill>
                <a:latin typeface="+mn-lt"/>
              </a:rPr>
              <a:t>U.S. Allopathic Medical Students who matched into PGY1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D137F2-06E5-4F3A-BA9C-0EE062150742}"/>
              </a:ext>
            </a:extLst>
          </p:cNvPr>
          <p:cNvSpPr txBox="1"/>
          <p:nvPr/>
        </p:nvSpPr>
        <p:spPr>
          <a:xfrm>
            <a:off x="4777623" y="2939480"/>
            <a:ext cx="4555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/>
                </a:solidFill>
                <a:latin typeface="+mn-lt"/>
              </a:rPr>
              <a:t>U.S. Allopathic Medical Students who matched into PGY1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0DD6F8-081E-45CF-950B-6CC4E5CFDD11}"/>
              </a:ext>
            </a:extLst>
          </p:cNvPr>
          <p:cNvSpPr txBox="1"/>
          <p:nvPr/>
        </p:nvSpPr>
        <p:spPr>
          <a:xfrm>
            <a:off x="4777623" y="4086714"/>
            <a:ext cx="4555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2"/>
                </a:solidFill>
                <a:latin typeface="+mn-lt"/>
              </a:rPr>
              <a:t>WSU SOM couples match rate 100%, 7 out of 7</a:t>
            </a:r>
          </a:p>
        </p:txBody>
      </p:sp>
    </p:spTree>
    <p:extLst>
      <p:ext uri="{BB962C8B-B14F-4D97-AF65-F5344CB8AC3E}">
        <p14:creationId xmlns:p14="http://schemas.microsoft.com/office/powerpoint/2010/main" val="327167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C05F4BAF-D46F-0F40-8B4A-646DD445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33527"/>
            <a:ext cx="8520600" cy="572700"/>
          </a:xfrm>
        </p:spPr>
        <p:txBody>
          <a:bodyPr/>
          <a:lstStyle/>
          <a:p>
            <a:r>
              <a:rPr lang="en-US" b="1" dirty="0"/>
              <a:t>2019 WSU SOAP Placements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61750A-D06E-FC4A-B79A-6BABA68AEF48}"/>
              </a:ext>
            </a:extLst>
          </p:cNvPr>
          <p:cNvGrpSpPr/>
          <p:nvPr/>
        </p:nvGrpSpPr>
        <p:grpSpPr>
          <a:xfrm>
            <a:off x="685800" y="1817290"/>
            <a:ext cx="7772400" cy="893359"/>
            <a:chOff x="685800" y="1414883"/>
            <a:chExt cx="7772400" cy="89335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87ACF64-6694-6C47-8F4E-08F6C7FA7273}"/>
                </a:ext>
              </a:extLst>
            </p:cNvPr>
            <p:cNvGrpSpPr/>
            <p:nvPr/>
          </p:nvGrpSpPr>
          <p:grpSpPr>
            <a:xfrm>
              <a:off x="2117850" y="1414883"/>
              <a:ext cx="3955442" cy="604219"/>
              <a:chOff x="1270277" y="1219915"/>
              <a:chExt cx="3955442" cy="604219"/>
            </a:xfrm>
          </p:grpSpPr>
          <p:sp>
            <p:nvSpPr>
              <p:cNvPr id="5" name="Text Placeholder 3">
                <a:extLst>
                  <a:ext uri="{FF2B5EF4-FFF2-40B4-BE49-F238E27FC236}">
                    <a16:creationId xmlns:a16="http://schemas.microsoft.com/office/drawing/2014/main" id="{DDBAEF31-2194-0641-8718-25613A4F7F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0277" y="1219915"/>
                <a:ext cx="3955442" cy="307777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544A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Percent of class placed through SOAP</a:t>
                </a:r>
              </a:p>
            </p:txBody>
          </p:sp>
          <p:sp>
            <p:nvSpPr>
              <p:cNvPr id="6" name="Text Placeholder 3">
                <a:extLst>
                  <a:ext uri="{FF2B5EF4-FFF2-40B4-BE49-F238E27FC236}">
                    <a16:creationId xmlns:a16="http://schemas.microsoft.com/office/drawing/2014/main" id="{1B2F1950-DF58-D34C-B7A4-356273A506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0277" y="1547135"/>
                <a:ext cx="2610439" cy="276999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lvl="0" algn="l" defTabSz="914400">
                  <a:spcBef>
                    <a:spcPct val="20000"/>
                  </a:spcBef>
                  <a:defRPr/>
                </a:pPr>
                <a:r>
                  <a:rPr lang="en-US" sz="1800" dirty="0">
                    <a:solidFill>
                      <a:srgbClr val="0C544A"/>
                    </a:solidFill>
                    <a:latin typeface="+mn-lt"/>
                    <a:cs typeface="+mj-cs"/>
                  </a:rPr>
                  <a:t>4.39%</a:t>
                </a:r>
              </a:p>
            </p:txBody>
          </p:sp>
        </p:grpSp>
        <p:cxnSp>
          <p:nvCxnSpPr>
            <p:cNvPr id="8" name="Straight Line buttom">
              <a:extLst>
                <a:ext uri="{FF2B5EF4-FFF2-40B4-BE49-F238E27FC236}">
                  <a16:creationId xmlns:a16="http://schemas.microsoft.com/office/drawing/2014/main" id="{0C5380DD-E015-0E49-94DC-64255A0CFEFB}"/>
                </a:ext>
              </a:extLst>
            </p:cNvPr>
            <p:cNvCxnSpPr/>
            <p:nvPr/>
          </p:nvCxnSpPr>
          <p:spPr>
            <a:xfrm>
              <a:off x="685800" y="2308242"/>
              <a:ext cx="7772400" cy="0"/>
            </a:xfrm>
            <a:prstGeom prst="line">
              <a:avLst/>
            </a:prstGeom>
            <a:ln w="19050">
              <a:prstDash val="sysDot"/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Freeform 45">
              <a:extLst>
                <a:ext uri="{FF2B5EF4-FFF2-40B4-BE49-F238E27FC236}">
                  <a16:creationId xmlns:a16="http://schemas.microsoft.com/office/drawing/2014/main" id="{00308A88-3FD4-5940-9C69-6EEC48CE1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5925" y="1451509"/>
              <a:ext cx="382830" cy="382830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0C54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rgbClr val="0C544A"/>
                </a:solidFill>
                <a:latin typeface="+mn-lt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89E48F4-9B20-4245-93BF-DCB4E5805E85}"/>
              </a:ext>
            </a:extLst>
          </p:cNvPr>
          <p:cNvGrpSpPr/>
          <p:nvPr/>
        </p:nvGrpSpPr>
        <p:grpSpPr>
          <a:xfrm>
            <a:off x="685800" y="3168145"/>
            <a:ext cx="7772400" cy="892233"/>
            <a:chOff x="685800" y="1414883"/>
            <a:chExt cx="7772400" cy="89223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90220D4-4FE3-5B44-947A-B1020F7FA216}"/>
                </a:ext>
              </a:extLst>
            </p:cNvPr>
            <p:cNvGrpSpPr/>
            <p:nvPr/>
          </p:nvGrpSpPr>
          <p:grpSpPr>
            <a:xfrm>
              <a:off x="2117850" y="1414883"/>
              <a:ext cx="5256695" cy="604219"/>
              <a:chOff x="1270277" y="1219915"/>
              <a:chExt cx="5256695" cy="604219"/>
            </a:xfrm>
          </p:grpSpPr>
          <p:sp>
            <p:nvSpPr>
              <p:cNvPr id="29" name="Text Placeholder 3">
                <a:extLst>
                  <a:ext uri="{FF2B5EF4-FFF2-40B4-BE49-F238E27FC236}">
                    <a16:creationId xmlns:a16="http://schemas.microsoft.com/office/drawing/2014/main" id="{BEA93141-16CA-6D4D-B0FB-594165A99D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0277" y="1219915"/>
                <a:ext cx="5256695" cy="307777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Percent of class remaining unmatched after SOAP</a:t>
                </a:r>
              </a:p>
            </p:txBody>
          </p:sp>
          <p:sp>
            <p:nvSpPr>
              <p:cNvPr id="40" name="Text Placeholder 3">
                <a:extLst>
                  <a:ext uri="{FF2B5EF4-FFF2-40B4-BE49-F238E27FC236}">
                    <a16:creationId xmlns:a16="http://schemas.microsoft.com/office/drawing/2014/main" id="{145F6B8C-BAC8-554A-9BD3-984F126B6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0277" y="1547135"/>
                <a:ext cx="2610439" cy="276999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lvl="0" algn="l" defTabSz="914400">
                  <a:spcBef>
                    <a:spcPct val="20000"/>
                  </a:spcBef>
                  <a:defRPr/>
                </a:pPr>
                <a:r>
                  <a:rPr lang="en-US" sz="1800" dirty="0">
                    <a:solidFill>
                      <a:schemeClr val="accent1"/>
                    </a:solidFill>
                    <a:latin typeface="+mn-lt"/>
                    <a:cs typeface="+mj-cs"/>
                  </a:rPr>
                  <a:t>1.84%</a:t>
                </a:r>
              </a:p>
            </p:txBody>
          </p:sp>
        </p:grpSp>
        <p:cxnSp>
          <p:nvCxnSpPr>
            <p:cNvPr id="27" name="Straight Line buttom">
              <a:extLst>
                <a:ext uri="{FF2B5EF4-FFF2-40B4-BE49-F238E27FC236}">
                  <a16:creationId xmlns:a16="http://schemas.microsoft.com/office/drawing/2014/main" id="{5D241F34-1EC8-5B48-A3B7-B94ADAE0FD29}"/>
                </a:ext>
              </a:extLst>
            </p:cNvPr>
            <p:cNvCxnSpPr/>
            <p:nvPr/>
          </p:nvCxnSpPr>
          <p:spPr>
            <a:xfrm>
              <a:off x="685800" y="2307116"/>
              <a:ext cx="7772400" cy="0"/>
            </a:xfrm>
            <a:prstGeom prst="line">
              <a:avLst/>
            </a:prstGeom>
            <a:ln w="19050">
              <a:solidFill>
                <a:schemeClr val="bg2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1E853144-2FCB-7B49-8B6F-26E0D043A3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5925" y="1451509"/>
              <a:ext cx="382830" cy="382830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chemeClr val="accent1"/>
                </a:solidFill>
                <a:latin typeface="+mn-lt"/>
              </a:endParaRPr>
            </a:p>
          </p:txBody>
        </p:sp>
      </p:grp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C0453D85-74D1-7848-8442-E5C6400A5D91}"/>
              </a:ext>
            </a:extLst>
          </p:cNvPr>
          <p:cNvSpPr txBox="1">
            <a:spLocks/>
          </p:cNvSpPr>
          <p:nvPr/>
        </p:nvSpPr>
        <p:spPr>
          <a:xfrm>
            <a:off x="1460176" y="3406003"/>
            <a:ext cx="3252364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endParaRPr lang="en-US" sz="2400" dirty="0">
              <a:solidFill>
                <a:schemeClr val="accent1"/>
              </a:solidFill>
              <a:latin typeface="+mn-lt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8751A-48A8-4C72-B518-2CD80188EA1C}"/>
              </a:ext>
            </a:extLst>
          </p:cNvPr>
          <p:cNvSpPr txBox="1"/>
          <p:nvPr/>
        </p:nvSpPr>
        <p:spPr>
          <a:xfrm>
            <a:off x="1598814" y="937271"/>
            <a:ext cx="594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C544A"/>
                </a:solidFill>
                <a:latin typeface="+mn-lt"/>
              </a:rPr>
              <a:t>Supplemental Offer And Assistance Program</a:t>
            </a:r>
          </a:p>
        </p:txBody>
      </p:sp>
    </p:spTree>
    <p:extLst>
      <p:ext uri="{BB962C8B-B14F-4D97-AF65-F5344CB8AC3E}">
        <p14:creationId xmlns:p14="http://schemas.microsoft.com/office/powerpoint/2010/main" val="419584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9EA66E-3BB2-DF4A-A1F2-F07C0E896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2019 WSU Match Statistics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703A39-06EA-9E44-9C71-FD8A3CF9FDFE}"/>
              </a:ext>
            </a:extLst>
          </p:cNvPr>
          <p:cNvSpPr/>
          <p:nvPr/>
        </p:nvSpPr>
        <p:spPr>
          <a:xfrm>
            <a:off x="1471459" y="1175104"/>
            <a:ext cx="4216640" cy="1094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C223DE-4407-5645-A1CC-CA0DBAC7A70C}"/>
              </a:ext>
            </a:extLst>
          </p:cNvPr>
          <p:cNvCxnSpPr/>
          <p:nvPr/>
        </p:nvCxnSpPr>
        <p:spPr>
          <a:xfrm>
            <a:off x="2731600" y="1265402"/>
            <a:ext cx="0" cy="864105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DFC2C84-9E20-8045-82B9-0A575BD6B982}"/>
              </a:ext>
            </a:extLst>
          </p:cNvPr>
          <p:cNvSpPr txBox="1">
            <a:spLocks/>
          </p:cNvSpPr>
          <p:nvPr/>
        </p:nvSpPr>
        <p:spPr>
          <a:xfrm>
            <a:off x="2757883" y="1441487"/>
            <a:ext cx="2885946" cy="5416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Students matched into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Michigan Programs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4213FAF-750A-CF48-9865-892494099704}"/>
              </a:ext>
            </a:extLst>
          </p:cNvPr>
          <p:cNvSpPr txBox="1">
            <a:spLocks/>
          </p:cNvSpPr>
          <p:nvPr/>
        </p:nvSpPr>
        <p:spPr>
          <a:xfrm>
            <a:off x="1877230" y="1523511"/>
            <a:ext cx="772648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50.3%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430C2C40-1F2B-EE48-ADB2-DA7707BCD00A}"/>
              </a:ext>
            </a:extLst>
          </p:cNvPr>
          <p:cNvSpPr/>
          <p:nvPr/>
        </p:nvSpPr>
        <p:spPr>
          <a:xfrm>
            <a:off x="874218" y="1287836"/>
            <a:ext cx="919697" cy="864105"/>
          </a:xfrm>
          <a:prstGeom prst="homePlate">
            <a:avLst>
              <a:gd name="adj" fmla="val 35732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62509D-F2BB-E247-B102-4342D2A0329A}"/>
              </a:ext>
            </a:extLst>
          </p:cNvPr>
          <p:cNvSpPr/>
          <p:nvPr/>
        </p:nvSpPr>
        <p:spPr>
          <a:xfrm>
            <a:off x="1427187" y="2553450"/>
            <a:ext cx="4243966" cy="10945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5F4A61-52A2-5845-A3C0-4AF5260D6D45}"/>
              </a:ext>
            </a:extLst>
          </p:cNvPr>
          <p:cNvCxnSpPr/>
          <p:nvPr/>
        </p:nvCxnSpPr>
        <p:spPr>
          <a:xfrm>
            <a:off x="2764704" y="2658313"/>
            <a:ext cx="0" cy="864105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B747B0B-BBF5-3241-B8BA-0A702077B698}"/>
              </a:ext>
            </a:extLst>
          </p:cNvPr>
          <p:cNvSpPr txBox="1">
            <a:spLocks/>
          </p:cNvSpPr>
          <p:nvPr/>
        </p:nvSpPr>
        <p:spPr>
          <a:xfrm>
            <a:off x="1806273" y="2932603"/>
            <a:ext cx="772648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30.1%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B865071-8CBB-684C-B844-35D583D4B4D6}"/>
              </a:ext>
            </a:extLst>
          </p:cNvPr>
          <p:cNvSpPr txBox="1"/>
          <p:nvPr/>
        </p:nvSpPr>
        <p:spPr>
          <a:xfrm>
            <a:off x="6547008" y="1587270"/>
            <a:ext cx="321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51.8% in 2018</a:t>
            </a:r>
          </a:p>
        </p:txBody>
      </p:sp>
      <p:sp>
        <p:nvSpPr>
          <p:cNvPr id="50" name="Flowchart: Off-page Connector 65">
            <a:extLst>
              <a:ext uri="{FF2B5EF4-FFF2-40B4-BE49-F238E27FC236}">
                <a16:creationId xmlns:a16="http://schemas.microsoft.com/office/drawing/2014/main" id="{1A7D8461-3A01-1043-9814-5FBC43292E56}"/>
              </a:ext>
            </a:extLst>
          </p:cNvPr>
          <p:cNvSpPr/>
          <p:nvPr/>
        </p:nvSpPr>
        <p:spPr>
          <a:xfrm rot="16200000">
            <a:off x="6246243" y="2932180"/>
            <a:ext cx="241466" cy="316369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A872F32-5776-094C-8528-A90B36141E20}"/>
              </a:ext>
            </a:extLst>
          </p:cNvPr>
          <p:cNvGrpSpPr/>
          <p:nvPr/>
        </p:nvGrpSpPr>
        <p:grpSpPr>
          <a:xfrm>
            <a:off x="874218" y="2668664"/>
            <a:ext cx="919697" cy="864105"/>
            <a:chOff x="654724" y="2487358"/>
            <a:chExt cx="919697" cy="864105"/>
          </a:xfrm>
        </p:grpSpPr>
        <p:sp>
          <p:nvSpPr>
            <p:cNvPr id="28" name="Pentagon 27">
              <a:extLst>
                <a:ext uri="{FF2B5EF4-FFF2-40B4-BE49-F238E27FC236}">
                  <a16:creationId xmlns:a16="http://schemas.microsoft.com/office/drawing/2014/main" id="{3FB7AB90-3786-904F-8712-D2A9EE210F47}"/>
                </a:ext>
              </a:extLst>
            </p:cNvPr>
            <p:cNvSpPr/>
            <p:nvPr/>
          </p:nvSpPr>
          <p:spPr>
            <a:xfrm>
              <a:off x="654724" y="2487358"/>
              <a:ext cx="919697" cy="864105"/>
            </a:xfrm>
            <a:prstGeom prst="homePlate">
              <a:avLst>
                <a:gd name="adj" fmla="val 3573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A39F526-1F43-754A-AF17-1D95A88FE2CC}"/>
                </a:ext>
              </a:extLst>
            </p:cNvPr>
            <p:cNvGrpSpPr/>
            <p:nvPr/>
          </p:nvGrpSpPr>
          <p:grpSpPr>
            <a:xfrm>
              <a:off x="856690" y="2793173"/>
              <a:ext cx="411163" cy="258763"/>
              <a:chOff x="856690" y="2793173"/>
              <a:chExt cx="411163" cy="258763"/>
            </a:xfrm>
          </p:grpSpPr>
          <p:sp>
            <p:nvSpPr>
              <p:cNvPr id="57" name="Freeform 92">
                <a:extLst>
                  <a:ext uri="{FF2B5EF4-FFF2-40B4-BE49-F238E27FC236}">
                    <a16:creationId xmlns:a16="http://schemas.microsoft.com/office/drawing/2014/main" id="{129E56A2-612D-F240-BF8B-AE97C075F7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856690" y="2793173"/>
                <a:ext cx="411163" cy="231775"/>
              </a:xfrm>
              <a:custGeom>
                <a:avLst/>
                <a:gdLst/>
                <a:ahLst/>
                <a:cxnLst>
                  <a:cxn ang="0">
                    <a:pos x="128" y="7"/>
                  </a:cxn>
                  <a:cxn ang="0">
                    <a:pos x="53" y="7"/>
                  </a:cxn>
                  <a:cxn ang="0">
                    <a:pos x="53" y="7"/>
                  </a:cxn>
                  <a:cxn ang="0">
                    <a:pos x="46" y="0"/>
                  </a:cxn>
                  <a:cxn ang="0">
                    <a:pos x="39" y="7"/>
                  </a:cxn>
                  <a:cxn ang="0">
                    <a:pos x="39" y="7"/>
                  </a:cxn>
                  <a:cxn ang="0">
                    <a:pos x="34" y="7"/>
                  </a:cxn>
                  <a:cxn ang="0">
                    <a:pos x="7" y="29"/>
                  </a:cxn>
                  <a:cxn ang="0">
                    <a:pos x="0" y="59"/>
                  </a:cxn>
                  <a:cxn ang="0">
                    <a:pos x="15" y="79"/>
                  </a:cxn>
                  <a:cxn ang="0">
                    <a:pos x="15" y="77"/>
                  </a:cxn>
                  <a:cxn ang="0">
                    <a:pos x="30" y="61"/>
                  </a:cxn>
                  <a:cxn ang="0">
                    <a:pos x="46" y="77"/>
                  </a:cxn>
                  <a:cxn ang="0">
                    <a:pos x="45" y="80"/>
                  </a:cxn>
                  <a:cxn ang="0">
                    <a:pos x="93" y="80"/>
                  </a:cxn>
                  <a:cxn ang="0">
                    <a:pos x="92" y="77"/>
                  </a:cxn>
                  <a:cxn ang="0">
                    <a:pos x="108" y="61"/>
                  </a:cxn>
                  <a:cxn ang="0">
                    <a:pos x="123" y="77"/>
                  </a:cxn>
                  <a:cxn ang="0">
                    <a:pos x="123" y="80"/>
                  </a:cxn>
                  <a:cxn ang="0">
                    <a:pos x="142" y="59"/>
                  </a:cxn>
                  <a:cxn ang="0">
                    <a:pos x="142" y="29"/>
                  </a:cxn>
                  <a:cxn ang="0">
                    <a:pos x="128" y="7"/>
                  </a:cxn>
                  <a:cxn ang="0">
                    <a:pos x="45" y="40"/>
                  </a:cxn>
                  <a:cxn ang="0">
                    <a:pos x="16" y="40"/>
                  </a:cxn>
                  <a:cxn ang="0">
                    <a:pos x="19" y="25"/>
                  </a:cxn>
                  <a:cxn ang="0">
                    <a:pos x="20" y="22"/>
                  </a:cxn>
                  <a:cxn ang="0">
                    <a:pos x="30" y="16"/>
                  </a:cxn>
                  <a:cxn ang="0">
                    <a:pos x="45" y="16"/>
                  </a:cxn>
                  <a:cxn ang="0">
                    <a:pos x="45" y="40"/>
                  </a:cxn>
                  <a:cxn ang="0">
                    <a:pos x="104" y="46"/>
                  </a:cxn>
                  <a:cxn ang="0">
                    <a:pos x="91" y="46"/>
                  </a:cxn>
                  <a:cxn ang="0">
                    <a:pos x="91" y="60"/>
                  </a:cxn>
                  <a:cxn ang="0">
                    <a:pos x="78" y="60"/>
                  </a:cxn>
                  <a:cxn ang="0">
                    <a:pos x="78" y="46"/>
                  </a:cxn>
                  <a:cxn ang="0">
                    <a:pos x="65" y="46"/>
                  </a:cxn>
                  <a:cxn ang="0">
                    <a:pos x="65" y="33"/>
                  </a:cxn>
                  <a:cxn ang="0">
                    <a:pos x="78" y="33"/>
                  </a:cxn>
                  <a:cxn ang="0">
                    <a:pos x="78" y="20"/>
                  </a:cxn>
                  <a:cxn ang="0">
                    <a:pos x="91" y="20"/>
                  </a:cxn>
                  <a:cxn ang="0">
                    <a:pos x="91" y="33"/>
                  </a:cxn>
                  <a:cxn ang="0">
                    <a:pos x="104" y="33"/>
                  </a:cxn>
                  <a:cxn ang="0">
                    <a:pos x="104" y="46"/>
                  </a:cxn>
                  <a:cxn ang="0">
                    <a:pos x="104" y="46"/>
                  </a:cxn>
                  <a:cxn ang="0">
                    <a:pos x="104" y="46"/>
                  </a:cxn>
                </a:cxnLst>
                <a:rect l="0" t="0" r="r" b="b"/>
                <a:pathLst>
                  <a:path w="142" h="80">
                    <a:moveTo>
                      <a:pt x="128" y="7"/>
                    </a:move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3"/>
                      <a:pt x="50" y="0"/>
                      <a:pt x="46" y="0"/>
                    </a:cubicBezTo>
                    <a:cubicBezTo>
                      <a:pt x="42" y="0"/>
                      <a:pt x="39" y="3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22" y="7"/>
                      <a:pt x="12" y="13"/>
                      <a:pt x="7" y="2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8"/>
                      <a:pt x="6" y="76"/>
                      <a:pt x="15" y="79"/>
                    </a:cubicBezTo>
                    <a:cubicBezTo>
                      <a:pt x="15" y="78"/>
                      <a:pt x="15" y="77"/>
                      <a:pt x="15" y="77"/>
                    </a:cubicBezTo>
                    <a:cubicBezTo>
                      <a:pt x="15" y="68"/>
                      <a:pt x="22" y="61"/>
                      <a:pt x="30" y="61"/>
                    </a:cubicBezTo>
                    <a:cubicBezTo>
                      <a:pt x="39" y="61"/>
                      <a:pt x="46" y="68"/>
                      <a:pt x="46" y="77"/>
                    </a:cubicBezTo>
                    <a:cubicBezTo>
                      <a:pt x="46" y="78"/>
                      <a:pt x="46" y="79"/>
                      <a:pt x="45" y="80"/>
                    </a:cubicBezTo>
                    <a:cubicBezTo>
                      <a:pt x="93" y="80"/>
                      <a:pt x="93" y="80"/>
                      <a:pt x="93" y="80"/>
                    </a:cubicBezTo>
                    <a:cubicBezTo>
                      <a:pt x="92" y="79"/>
                      <a:pt x="92" y="78"/>
                      <a:pt x="92" y="77"/>
                    </a:cubicBezTo>
                    <a:cubicBezTo>
                      <a:pt x="92" y="68"/>
                      <a:pt x="99" y="61"/>
                      <a:pt x="108" y="61"/>
                    </a:cubicBezTo>
                    <a:cubicBezTo>
                      <a:pt x="116" y="61"/>
                      <a:pt x="123" y="68"/>
                      <a:pt x="123" y="77"/>
                    </a:cubicBezTo>
                    <a:cubicBezTo>
                      <a:pt x="123" y="78"/>
                      <a:pt x="123" y="79"/>
                      <a:pt x="123" y="80"/>
                    </a:cubicBezTo>
                    <a:cubicBezTo>
                      <a:pt x="134" y="79"/>
                      <a:pt x="142" y="70"/>
                      <a:pt x="142" y="59"/>
                    </a:cubicBezTo>
                    <a:cubicBezTo>
                      <a:pt x="142" y="29"/>
                      <a:pt x="142" y="29"/>
                      <a:pt x="142" y="29"/>
                    </a:cubicBezTo>
                    <a:cubicBezTo>
                      <a:pt x="142" y="17"/>
                      <a:pt x="140" y="7"/>
                      <a:pt x="128" y="7"/>
                    </a:cubicBezTo>
                    <a:close/>
                    <a:moveTo>
                      <a:pt x="45" y="40"/>
                    </a:moveTo>
                    <a:cubicBezTo>
                      <a:pt x="16" y="40"/>
                      <a:pt x="16" y="40"/>
                      <a:pt x="16" y="40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5"/>
                      <a:pt x="20" y="24"/>
                      <a:pt x="20" y="22"/>
                    </a:cubicBezTo>
                    <a:cubicBezTo>
                      <a:pt x="22" y="15"/>
                      <a:pt x="30" y="16"/>
                      <a:pt x="30" y="16"/>
                    </a:cubicBezTo>
                    <a:cubicBezTo>
                      <a:pt x="45" y="16"/>
                      <a:pt x="45" y="16"/>
                      <a:pt x="45" y="16"/>
                    </a:cubicBezTo>
                    <a:lnTo>
                      <a:pt x="45" y="40"/>
                    </a:lnTo>
                    <a:close/>
                    <a:moveTo>
                      <a:pt x="104" y="46"/>
                    </a:moveTo>
                    <a:cubicBezTo>
                      <a:pt x="91" y="46"/>
                      <a:pt x="91" y="46"/>
                      <a:pt x="91" y="46"/>
                    </a:cubicBezTo>
                    <a:cubicBezTo>
                      <a:pt x="91" y="60"/>
                      <a:pt x="91" y="60"/>
                      <a:pt x="91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104" y="33"/>
                      <a:pt x="104" y="33"/>
                      <a:pt x="104" y="33"/>
                    </a:cubicBezTo>
                    <a:lnTo>
                      <a:pt x="104" y="46"/>
                    </a:lnTo>
                    <a:close/>
                    <a:moveTo>
                      <a:pt x="104" y="46"/>
                    </a:moveTo>
                    <a:cubicBezTo>
                      <a:pt x="104" y="46"/>
                      <a:pt x="104" y="46"/>
                      <a:pt x="104" y="46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93">
                <a:extLst>
                  <a:ext uri="{FF2B5EF4-FFF2-40B4-BE49-F238E27FC236}">
                    <a16:creationId xmlns:a16="http://schemas.microsoft.com/office/drawing/2014/main" id="{62938E11-1DE4-B54E-A548-9EF7C6C395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1145616" y="2982086"/>
                <a:ext cx="69850" cy="69850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12" y="24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9"/>
                      <a:pt x="19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lose/>
                    <a:moveTo>
                      <a:pt x="24" y="12"/>
                    </a:moveTo>
                    <a:cubicBezTo>
                      <a:pt x="24" y="12"/>
                      <a:pt x="24" y="12"/>
                      <a:pt x="24" y="1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94">
                <a:extLst>
                  <a:ext uri="{FF2B5EF4-FFF2-40B4-BE49-F238E27FC236}">
                    <a16:creationId xmlns:a16="http://schemas.microsoft.com/office/drawing/2014/main" id="{E41F6385-999A-0C49-BED6-52884F51F9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917016" y="2982086"/>
                <a:ext cx="73025" cy="69850"/>
              </a:xfrm>
              <a:custGeom>
                <a:avLst/>
                <a:gdLst/>
                <a:ahLst/>
                <a:cxnLst>
                  <a:cxn ang="0">
                    <a:pos x="25" y="12"/>
                  </a:cxn>
                  <a:cxn ang="0">
                    <a:pos x="12" y="24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25" y="12"/>
                  </a:cxn>
                  <a:cxn ang="0">
                    <a:pos x="25" y="12"/>
                  </a:cxn>
                  <a:cxn ang="0">
                    <a:pos x="25" y="12"/>
                  </a:cxn>
                </a:cxnLst>
                <a:rect l="0" t="0" r="r" b="b"/>
                <a:pathLst>
                  <a:path w="25" h="24">
                    <a:moveTo>
                      <a:pt x="25" y="12"/>
                    </a:moveTo>
                    <a:cubicBezTo>
                      <a:pt x="25" y="19"/>
                      <a:pt x="19" y="24"/>
                      <a:pt x="12" y="24"/>
                    </a:cubicBezTo>
                    <a:cubicBezTo>
                      <a:pt x="6" y="24"/>
                      <a:pt x="0" y="19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9" y="0"/>
                      <a:pt x="25" y="5"/>
                      <a:pt x="25" y="12"/>
                    </a:cubicBezTo>
                    <a:close/>
                    <a:moveTo>
                      <a:pt x="25" y="12"/>
                    </a:moveTo>
                    <a:cubicBezTo>
                      <a:pt x="25" y="12"/>
                      <a:pt x="25" y="12"/>
                      <a:pt x="25" y="1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3" name="Freeform 92">
            <a:extLst>
              <a:ext uri="{FF2B5EF4-FFF2-40B4-BE49-F238E27FC236}">
                <a16:creationId xmlns:a16="http://schemas.microsoft.com/office/drawing/2014/main" id="{212CC747-0EB5-5643-AAF7-AC2696D29CF8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1111981" y="1581568"/>
            <a:ext cx="411163" cy="231775"/>
          </a:xfrm>
          <a:custGeom>
            <a:avLst/>
            <a:gdLst/>
            <a:ahLst/>
            <a:cxnLst>
              <a:cxn ang="0">
                <a:pos x="128" y="7"/>
              </a:cxn>
              <a:cxn ang="0">
                <a:pos x="53" y="7"/>
              </a:cxn>
              <a:cxn ang="0">
                <a:pos x="53" y="7"/>
              </a:cxn>
              <a:cxn ang="0">
                <a:pos x="46" y="0"/>
              </a:cxn>
              <a:cxn ang="0">
                <a:pos x="39" y="7"/>
              </a:cxn>
              <a:cxn ang="0">
                <a:pos x="39" y="7"/>
              </a:cxn>
              <a:cxn ang="0">
                <a:pos x="34" y="7"/>
              </a:cxn>
              <a:cxn ang="0">
                <a:pos x="7" y="29"/>
              </a:cxn>
              <a:cxn ang="0">
                <a:pos x="0" y="59"/>
              </a:cxn>
              <a:cxn ang="0">
                <a:pos x="15" y="79"/>
              </a:cxn>
              <a:cxn ang="0">
                <a:pos x="15" y="77"/>
              </a:cxn>
              <a:cxn ang="0">
                <a:pos x="30" y="61"/>
              </a:cxn>
              <a:cxn ang="0">
                <a:pos x="46" y="77"/>
              </a:cxn>
              <a:cxn ang="0">
                <a:pos x="45" y="80"/>
              </a:cxn>
              <a:cxn ang="0">
                <a:pos x="93" y="80"/>
              </a:cxn>
              <a:cxn ang="0">
                <a:pos x="92" y="77"/>
              </a:cxn>
              <a:cxn ang="0">
                <a:pos x="108" y="61"/>
              </a:cxn>
              <a:cxn ang="0">
                <a:pos x="123" y="77"/>
              </a:cxn>
              <a:cxn ang="0">
                <a:pos x="123" y="80"/>
              </a:cxn>
              <a:cxn ang="0">
                <a:pos x="142" y="59"/>
              </a:cxn>
              <a:cxn ang="0">
                <a:pos x="142" y="29"/>
              </a:cxn>
              <a:cxn ang="0">
                <a:pos x="128" y="7"/>
              </a:cxn>
              <a:cxn ang="0">
                <a:pos x="45" y="40"/>
              </a:cxn>
              <a:cxn ang="0">
                <a:pos x="16" y="40"/>
              </a:cxn>
              <a:cxn ang="0">
                <a:pos x="19" y="25"/>
              </a:cxn>
              <a:cxn ang="0">
                <a:pos x="20" y="22"/>
              </a:cxn>
              <a:cxn ang="0">
                <a:pos x="30" y="16"/>
              </a:cxn>
              <a:cxn ang="0">
                <a:pos x="45" y="16"/>
              </a:cxn>
              <a:cxn ang="0">
                <a:pos x="45" y="40"/>
              </a:cxn>
              <a:cxn ang="0">
                <a:pos x="104" y="46"/>
              </a:cxn>
              <a:cxn ang="0">
                <a:pos x="91" y="46"/>
              </a:cxn>
              <a:cxn ang="0">
                <a:pos x="91" y="60"/>
              </a:cxn>
              <a:cxn ang="0">
                <a:pos x="78" y="60"/>
              </a:cxn>
              <a:cxn ang="0">
                <a:pos x="78" y="46"/>
              </a:cxn>
              <a:cxn ang="0">
                <a:pos x="65" y="46"/>
              </a:cxn>
              <a:cxn ang="0">
                <a:pos x="65" y="33"/>
              </a:cxn>
              <a:cxn ang="0">
                <a:pos x="78" y="33"/>
              </a:cxn>
              <a:cxn ang="0">
                <a:pos x="78" y="20"/>
              </a:cxn>
              <a:cxn ang="0">
                <a:pos x="91" y="20"/>
              </a:cxn>
              <a:cxn ang="0">
                <a:pos x="91" y="33"/>
              </a:cxn>
              <a:cxn ang="0">
                <a:pos x="104" y="33"/>
              </a:cxn>
              <a:cxn ang="0">
                <a:pos x="104" y="46"/>
              </a:cxn>
              <a:cxn ang="0">
                <a:pos x="104" y="46"/>
              </a:cxn>
              <a:cxn ang="0">
                <a:pos x="104" y="46"/>
              </a:cxn>
            </a:cxnLst>
            <a:rect l="0" t="0" r="r" b="b"/>
            <a:pathLst>
              <a:path w="142" h="80">
                <a:moveTo>
                  <a:pt x="128" y="7"/>
                </a:moveTo>
                <a:cubicBezTo>
                  <a:pt x="53" y="7"/>
                  <a:pt x="53" y="7"/>
                  <a:pt x="53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3"/>
                  <a:pt x="50" y="0"/>
                  <a:pt x="46" y="0"/>
                </a:cubicBezTo>
                <a:cubicBezTo>
                  <a:pt x="42" y="0"/>
                  <a:pt x="39" y="3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22" y="7"/>
                  <a:pt x="12" y="13"/>
                  <a:pt x="7" y="2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8"/>
                  <a:pt x="6" y="76"/>
                  <a:pt x="15" y="79"/>
                </a:cubicBezTo>
                <a:cubicBezTo>
                  <a:pt x="15" y="78"/>
                  <a:pt x="15" y="77"/>
                  <a:pt x="15" y="77"/>
                </a:cubicBezTo>
                <a:cubicBezTo>
                  <a:pt x="15" y="68"/>
                  <a:pt x="22" y="61"/>
                  <a:pt x="30" y="61"/>
                </a:cubicBezTo>
                <a:cubicBezTo>
                  <a:pt x="39" y="61"/>
                  <a:pt x="46" y="68"/>
                  <a:pt x="46" y="77"/>
                </a:cubicBezTo>
                <a:cubicBezTo>
                  <a:pt x="46" y="78"/>
                  <a:pt x="46" y="79"/>
                  <a:pt x="45" y="80"/>
                </a:cubicBezTo>
                <a:cubicBezTo>
                  <a:pt x="93" y="80"/>
                  <a:pt x="93" y="80"/>
                  <a:pt x="93" y="80"/>
                </a:cubicBezTo>
                <a:cubicBezTo>
                  <a:pt x="92" y="79"/>
                  <a:pt x="92" y="78"/>
                  <a:pt x="92" y="77"/>
                </a:cubicBezTo>
                <a:cubicBezTo>
                  <a:pt x="92" y="68"/>
                  <a:pt x="99" y="61"/>
                  <a:pt x="108" y="61"/>
                </a:cubicBezTo>
                <a:cubicBezTo>
                  <a:pt x="116" y="61"/>
                  <a:pt x="123" y="68"/>
                  <a:pt x="123" y="77"/>
                </a:cubicBezTo>
                <a:cubicBezTo>
                  <a:pt x="123" y="78"/>
                  <a:pt x="123" y="79"/>
                  <a:pt x="123" y="80"/>
                </a:cubicBezTo>
                <a:cubicBezTo>
                  <a:pt x="134" y="79"/>
                  <a:pt x="142" y="70"/>
                  <a:pt x="142" y="59"/>
                </a:cubicBezTo>
                <a:cubicBezTo>
                  <a:pt x="142" y="29"/>
                  <a:pt x="142" y="29"/>
                  <a:pt x="142" y="29"/>
                </a:cubicBezTo>
                <a:cubicBezTo>
                  <a:pt x="142" y="17"/>
                  <a:pt x="140" y="7"/>
                  <a:pt x="128" y="7"/>
                </a:cubicBezTo>
                <a:close/>
                <a:moveTo>
                  <a:pt x="45" y="40"/>
                </a:moveTo>
                <a:cubicBezTo>
                  <a:pt x="16" y="40"/>
                  <a:pt x="16" y="40"/>
                  <a:pt x="16" y="40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5"/>
                  <a:pt x="20" y="24"/>
                  <a:pt x="20" y="22"/>
                </a:cubicBezTo>
                <a:cubicBezTo>
                  <a:pt x="22" y="15"/>
                  <a:pt x="30" y="16"/>
                  <a:pt x="30" y="16"/>
                </a:cubicBezTo>
                <a:cubicBezTo>
                  <a:pt x="45" y="16"/>
                  <a:pt x="45" y="16"/>
                  <a:pt x="45" y="16"/>
                </a:cubicBezTo>
                <a:lnTo>
                  <a:pt x="45" y="40"/>
                </a:lnTo>
                <a:close/>
                <a:moveTo>
                  <a:pt x="104" y="46"/>
                </a:moveTo>
                <a:cubicBezTo>
                  <a:pt x="91" y="46"/>
                  <a:pt x="91" y="46"/>
                  <a:pt x="91" y="46"/>
                </a:cubicBezTo>
                <a:cubicBezTo>
                  <a:pt x="91" y="60"/>
                  <a:pt x="91" y="60"/>
                  <a:pt x="91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46"/>
                  <a:pt x="78" y="46"/>
                  <a:pt x="78" y="46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33"/>
                  <a:pt x="65" y="33"/>
                  <a:pt x="65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20"/>
                  <a:pt x="78" y="20"/>
                  <a:pt x="78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3"/>
                  <a:pt x="91" y="33"/>
                  <a:pt x="91" y="33"/>
                </a:cubicBezTo>
                <a:cubicBezTo>
                  <a:pt x="104" y="33"/>
                  <a:pt x="104" y="33"/>
                  <a:pt x="104" y="33"/>
                </a:cubicBezTo>
                <a:lnTo>
                  <a:pt x="104" y="46"/>
                </a:lnTo>
                <a:close/>
                <a:moveTo>
                  <a:pt x="104" y="46"/>
                </a:moveTo>
                <a:cubicBezTo>
                  <a:pt x="104" y="46"/>
                  <a:pt x="104" y="46"/>
                  <a:pt x="104" y="4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93">
            <a:extLst>
              <a:ext uri="{FF2B5EF4-FFF2-40B4-BE49-F238E27FC236}">
                <a16:creationId xmlns:a16="http://schemas.microsoft.com/office/drawing/2014/main" id="{B42543F2-DA8F-BE43-8F4E-37BB88949230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1400907" y="1770481"/>
            <a:ext cx="69850" cy="69850"/>
          </a:xfrm>
          <a:custGeom>
            <a:avLst/>
            <a:gdLst/>
            <a:ahLst/>
            <a:cxnLst>
              <a:cxn ang="0">
                <a:pos x="24" y="12"/>
              </a:cxn>
              <a:cxn ang="0">
                <a:pos x="12" y="24"/>
              </a:cxn>
              <a:cxn ang="0">
                <a:pos x="0" y="12"/>
              </a:cxn>
              <a:cxn ang="0">
                <a:pos x="12" y="0"/>
              </a:cxn>
              <a:cxn ang="0">
                <a:pos x="24" y="12"/>
              </a:cxn>
              <a:cxn ang="0">
                <a:pos x="24" y="12"/>
              </a:cxn>
              <a:cxn ang="0">
                <a:pos x="24" y="12"/>
              </a:cxn>
            </a:cxnLst>
            <a:rect l="0" t="0" r="r" b="b"/>
            <a:pathLst>
              <a:path w="24" h="24">
                <a:moveTo>
                  <a:pt x="24" y="12"/>
                </a:moveTo>
                <a:cubicBezTo>
                  <a:pt x="24" y="19"/>
                  <a:pt x="19" y="24"/>
                  <a:pt x="12" y="24"/>
                </a:cubicBezTo>
                <a:cubicBezTo>
                  <a:pt x="5" y="24"/>
                  <a:pt x="0" y="19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lose/>
                <a:moveTo>
                  <a:pt x="24" y="12"/>
                </a:moveTo>
                <a:cubicBezTo>
                  <a:pt x="24" y="12"/>
                  <a:pt x="24" y="12"/>
                  <a:pt x="24" y="12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94">
            <a:extLst>
              <a:ext uri="{FF2B5EF4-FFF2-40B4-BE49-F238E27FC236}">
                <a16:creationId xmlns:a16="http://schemas.microsoft.com/office/drawing/2014/main" id="{9612E9C3-9A02-AA43-85AA-CDD369509908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1172307" y="1770481"/>
            <a:ext cx="73025" cy="69850"/>
          </a:xfrm>
          <a:custGeom>
            <a:avLst/>
            <a:gdLst/>
            <a:ahLst/>
            <a:cxnLst>
              <a:cxn ang="0">
                <a:pos x="25" y="12"/>
              </a:cxn>
              <a:cxn ang="0">
                <a:pos x="12" y="24"/>
              </a:cxn>
              <a:cxn ang="0">
                <a:pos x="0" y="12"/>
              </a:cxn>
              <a:cxn ang="0">
                <a:pos x="12" y="0"/>
              </a:cxn>
              <a:cxn ang="0">
                <a:pos x="25" y="12"/>
              </a:cxn>
              <a:cxn ang="0">
                <a:pos x="25" y="12"/>
              </a:cxn>
              <a:cxn ang="0">
                <a:pos x="25" y="12"/>
              </a:cxn>
            </a:cxnLst>
            <a:rect l="0" t="0" r="r" b="b"/>
            <a:pathLst>
              <a:path w="25" h="24">
                <a:moveTo>
                  <a:pt x="25" y="12"/>
                </a:moveTo>
                <a:cubicBezTo>
                  <a:pt x="25" y="19"/>
                  <a:pt x="19" y="24"/>
                  <a:pt x="12" y="24"/>
                </a:cubicBezTo>
                <a:cubicBezTo>
                  <a:pt x="6" y="24"/>
                  <a:pt x="0" y="19"/>
                  <a:pt x="0" y="12"/>
                </a:cubicBezTo>
                <a:cubicBezTo>
                  <a:pt x="0" y="5"/>
                  <a:pt x="6" y="0"/>
                  <a:pt x="12" y="0"/>
                </a:cubicBezTo>
                <a:cubicBezTo>
                  <a:pt x="19" y="0"/>
                  <a:pt x="25" y="5"/>
                  <a:pt x="25" y="12"/>
                </a:cubicBezTo>
                <a:close/>
                <a:moveTo>
                  <a:pt x="25" y="12"/>
                </a:moveTo>
                <a:cubicBezTo>
                  <a:pt x="25" y="12"/>
                  <a:pt x="25" y="12"/>
                  <a:pt x="25" y="12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lowchart: Off-page Connector 67">
            <a:extLst>
              <a:ext uri="{FF2B5EF4-FFF2-40B4-BE49-F238E27FC236}">
                <a16:creationId xmlns:a16="http://schemas.microsoft.com/office/drawing/2014/main" id="{91303BD4-FF73-9D44-A2D4-C5F073F24476}"/>
              </a:ext>
            </a:extLst>
          </p:cNvPr>
          <p:cNvSpPr/>
          <p:nvPr/>
        </p:nvSpPr>
        <p:spPr>
          <a:xfrm rot="16200000">
            <a:off x="6268091" y="1612296"/>
            <a:ext cx="241466" cy="316369"/>
          </a:xfrm>
          <a:prstGeom prst="flowChartOffpage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8DC30216-84CF-6747-9DDC-3ECDA61DD8BB}"/>
              </a:ext>
            </a:extLst>
          </p:cNvPr>
          <p:cNvSpPr txBox="1">
            <a:spLocks/>
          </p:cNvSpPr>
          <p:nvPr/>
        </p:nvSpPr>
        <p:spPr>
          <a:xfrm>
            <a:off x="2740936" y="2829872"/>
            <a:ext cx="2885946" cy="5416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Students matched into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Primary Care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2BFEEA1-D23B-C342-B484-2329E15C0119}"/>
              </a:ext>
            </a:extLst>
          </p:cNvPr>
          <p:cNvSpPr txBox="1"/>
          <p:nvPr/>
        </p:nvSpPr>
        <p:spPr>
          <a:xfrm>
            <a:off x="6530062" y="2907153"/>
            <a:ext cx="321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+mn-lt"/>
              </a:rPr>
              <a:t>41.1% in 2018</a:t>
            </a:r>
          </a:p>
        </p:txBody>
      </p:sp>
      <p:sp>
        <p:nvSpPr>
          <p:cNvPr id="60" name="Footer Text">
            <a:extLst>
              <a:ext uri="{FF2B5EF4-FFF2-40B4-BE49-F238E27FC236}">
                <a16:creationId xmlns:a16="http://schemas.microsoft.com/office/drawing/2014/main" id="{D8059341-079C-0743-8BBA-6A40B01C99C8}"/>
              </a:ext>
            </a:extLst>
          </p:cNvPr>
          <p:cNvSpPr txBox="1"/>
          <p:nvPr/>
        </p:nvSpPr>
        <p:spPr>
          <a:xfrm>
            <a:off x="1427188" y="3789930"/>
            <a:ext cx="55602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i="1" dirty="0">
                <a:solidFill>
                  <a:schemeClr val="accent2"/>
                </a:solidFill>
                <a:latin typeface="+mn-lt"/>
              </a:rPr>
              <a:t>Primary Care includes: FM, IM, IM/EM, </a:t>
            </a:r>
            <a:r>
              <a:rPr lang="en-US" sz="1600" i="1" dirty="0" err="1">
                <a:solidFill>
                  <a:schemeClr val="accent2"/>
                </a:solidFill>
                <a:latin typeface="+mn-lt"/>
              </a:rPr>
              <a:t>Peds</a:t>
            </a:r>
            <a:r>
              <a:rPr lang="en-US" sz="1600" i="1" dirty="0">
                <a:solidFill>
                  <a:schemeClr val="accent2"/>
                </a:solidFill>
                <a:latin typeface="+mn-lt"/>
              </a:rPr>
              <a:t>, Med/</a:t>
            </a:r>
            <a:r>
              <a:rPr lang="en-US" sz="1600" i="1" dirty="0" err="1">
                <a:solidFill>
                  <a:schemeClr val="accent2"/>
                </a:solidFill>
                <a:latin typeface="+mn-lt"/>
              </a:rPr>
              <a:t>Peds</a:t>
            </a:r>
            <a:r>
              <a:rPr lang="en-US" sz="1600" i="1" dirty="0">
                <a:solidFill>
                  <a:schemeClr val="accent2"/>
                </a:solidFill>
                <a:latin typeface="+mn-lt"/>
              </a:rPr>
              <a:t>, Ped/Genetics, </a:t>
            </a:r>
            <a:r>
              <a:rPr lang="en-US" sz="1600" i="1" dirty="0" err="1">
                <a:solidFill>
                  <a:schemeClr val="accent2"/>
                </a:solidFill>
                <a:latin typeface="+mn-lt"/>
              </a:rPr>
              <a:t>Peds</a:t>
            </a:r>
            <a:r>
              <a:rPr lang="en-US" sz="1600" i="1" dirty="0">
                <a:solidFill>
                  <a:schemeClr val="accent2"/>
                </a:solidFill>
                <a:latin typeface="+mn-lt"/>
              </a:rPr>
              <a:t>/Psych/Child Psych, Med/Psych</a:t>
            </a:r>
          </a:p>
        </p:txBody>
      </p:sp>
    </p:spTree>
    <p:extLst>
      <p:ext uri="{BB962C8B-B14F-4D97-AF65-F5344CB8AC3E}">
        <p14:creationId xmlns:p14="http://schemas.microsoft.com/office/powerpoint/2010/main" val="426656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21" grpId="0" animBg="1"/>
      <p:bldP spid="26" grpId="0"/>
      <p:bldP spid="47" grpId="0"/>
      <p:bldP spid="50" grpId="0" animBg="1"/>
      <p:bldP spid="54" grpId="0" animBg="1"/>
      <p:bldP spid="56" grpId="0"/>
      <p:bldP spid="6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9EA66E-3BB2-DF4A-A1F2-F07C0E896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2019 National Match Statistics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703A39-06EA-9E44-9C71-FD8A3CF9FDFE}"/>
              </a:ext>
            </a:extLst>
          </p:cNvPr>
          <p:cNvSpPr/>
          <p:nvPr/>
        </p:nvSpPr>
        <p:spPr>
          <a:xfrm>
            <a:off x="1471459" y="1455988"/>
            <a:ext cx="4216640" cy="1094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C223DE-4407-5645-A1CC-CA0DBAC7A70C}"/>
              </a:ext>
            </a:extLst>
          </p:cNvPr>
          <p:cNvCxnSpPr/>
          <p:nvPr/>
        </p:nvCxnSpPr>
        <p:spPr>
          <a:xfrm>
            <a:off x="3011000" y="1561926"/>
            <a:ext cx="0" cy="864105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DFC2C84-9E20-8045-82B9-0A575BD6B982}"/>
              </a:ext>
            </a:extLst>
          </p:cNvPr>
          <p:cNvSpPr txBox="1">
            <a:spLocks/>
          </p:cNvSpPr>
          <p:nvPr/>
        </p:nvSpPr>
        <p:spPr>
          <a:xfrm>
            <a:off x="3033899" y="1722371"/>
            <a:ext cx="2609930" cy="5416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PGY 1 Positions offered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 the Match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4213FAF-750A-CF48-9865-892494099704}"/>
              </a:ext>
            </a:extLst>
          </p:cNvPr>
          <p:cNvSpPr txBox="1">
            <a:spLocks/>
          </p:cNvSpPr>
          <p:nvPr/>
        </p:nvSpPr>
        <p:spPr>
          <a:xfrm>
            <a:off x="1974250" y="1790705"/>
            <a:ext cx="857607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32,194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62509D-F2BB-E247-B102-4342D2A0329A}"/>
              </a:ext>
            </a:extLst>
          </p:cNvPr>
          <p:cNvSpPr/>
          <p:nvPr/>
        </p:nvSpPr>
        <p:spPr>
          <a:xfrm>
            <a:off x="1427187" y="2834334"/>
            <a:ext cx="4243966" cy="10945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5F4A61-52A2-5845-A3C0-4AF5260D6D45}"/>
              </a:ext>
            </a:extLst>
          </p:cNvPr>
          <p:cNvCxnSpPr/>
          <p:nvPr/>
        </p:nvCxnSpPr>
        <p:spPr>
          <a:xfrm>
            <a:off x="3007104" y="2925812"/>
            <a:ext cx="0" cy="864105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B747B0B-BBF5-3241-B8BA-0A702077B698}"/>
              </a:ext>
            </a:extLst>
          </p:cNvPr>
          <p:cNvSpPr txBox="1">
            <a:spLocks/>
          </p:cNvSpPr>
          <p:nvPr/>
        </p:nvSpPr>
        <p:spPr>
          <a:xfrm>
            <a:off x="1919943" y="3160064"/>
            <a:ext cx="843180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2,756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B865071-8CBB-684C-B844-35D583D4B4D6}"/>
              </a:ext>
            </a:extLst>
          </p:cNvPr>
          <p:cNvSpPr txBox="1"/>
          <p:nvPr/>
        </p:nvSpPr>
        <p:spPr>
          <a:xfrm>
            <a:off x="6547008" y="1866699"/>
            <a:ext cx="321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30,232 in 2018</a:t>
            </a:r>
          </a:p>
        </p:txBody>
      </p:sp>
      <p:sp>
        <p:nvSpPr>
          <p:cNvPr id="50" name="Flowchart: Off-page Connector 65">
            <a:extLst>
              <a:ext uri="{FF2B5EF4-FFF2-40B4-BE49-F238E27FC236}">
                <a16:creationId xmlns:a16="http://schemas.microsoft.com/office/drawing/2014/main" id="{1A7D8461-3A01-1043-9814-5FBC43292E56}"/>
              </a:ext>
            </a:extLst>
          </p:cNvPr>
          <p:cNvSpPr/>
          <p:nvPr/>
        </p:nvSpPr>
        <p:spPr>
          <a:xfrm rot="16200000">
            <a:off x="6246243" y="3213064"/>
            <a:ext cx="241466" cy="316369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lowchart: Off-page Connector 67">
            <a:extLst>
              <a:ext uri="{FF2B5EF4-FFF2-40B4-BE49-F238E27FC236}">
                <a16:creationId xmlns:a16="http://schemas.microsoft.com/office/drawing/2014/main" id="{91303BD4-FF73-9D44-A2D4-C5F073F24476}"/>
              </a:ext>
            </a:extLst>
          </p:cNvPr>
          <p:cNvSpPr/>
          <p:nvPr/>
        </p:nvSpPr>
        <p:spPr>
          <a:xfrm rot="16200000">
            <a:off x="6268091" y="1893180"/>
            <a:ext cx="241466" cy="316369"/>
          </a:xfrm>
          <a:prstGeom prst="flowChartOffpage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8DC30216-84CF-6747-9DDC-3ECDA61DD8BB}"/>
              </a:ext>
            </a:extLst>
          </p:cNvPr>
          <p:cNvSpPr txBox="1">
            <a:spLocks/>
          </p:cNvSpPr>
          <p:nvPr/>
        </p:nvSpPr>
        <p:spPr>
          <a:xfrm>
            <a:off x="2740936" y="3110756"/>
            <a:ext cx="2885946" cy="5416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PGY 2 Positions offered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 the Match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2BFEEA1-D23B-C342-B484-2329E15C0119}"/>
              </a:ext>
            </a:extLst>
          </p:cNvPr>
          <p:cNvSpPr txBox="1"/>
          <p:nvPr/>
        </p:nvSpPr>
        <p:spPr>
          <a:xfrm>
            <a:off x="6530062" y="3186582"/>
            <a:ext cx="321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+mn-lt"/>
              </a:rPr>
              <a:t>2,678 in 2018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0B8B3AA-4CA2-8C43-B15F-2B3EACBC3642}"/>
              </a:ext>
            </a:extLst>
          </p:cNvPr>
          <p:cNvGrpSpPr/>
          <p:nvPr/>
        </p:nvGrpSpPr>
        <p:grpSpPr>
          <a:xfrm>
            <a:off x="908724" y="1568720"/>
            <a:ext cx="919697" cy="864105"/>
            <a:chOff x="908724" y="1568720"/>
            <a:chExt cx="919697" cy="864105"/>
          </a:xfrm>
        </p:grpSpPr>
        <p:sp>
          <p:nvSpPr>
            <p:cNvPr id="13" name="Pentagon 12">
              <a:extLst>
                <a:ext uri="{FF2B5EF4-FFF2-40B4-BE49-F238E27FC236}">
                  <a16:creationId xmlns:a16="http://schemas.microsoft.com/office/drawing/2014/main" id="{430C2C40-1F2B-EE48-ADB2-DA7707BCD00A}"/>
                </a:ext>
              </a:extLst>
            </p:cNvPr>
            <p:cNvSpPr/>
            <p:nvPr/>
          </p:nvSpPr>
          <p:spPr>
            <a:xfrm>
              <a:off x="908724" y="1568720"/>
              <a:ext cx="919697" cy="864105"/>
            </a:xfrm>
            <a:prstGeom prst="homePlate">
              <a:avLst>
                <a:gd name="adj" fmla="val 35732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D9687C8-A4D7-9A46-A9A2-95D1AAADC46E}"/>
                </a:ext>
              </a:extLst>
            </p:cNvPr>
            <p:cNvGrpSpPr/>
            <p:nvPr/>
          </p:nvGrpSpPr>
          <p:grpSpPr>
            <a:xfrm>
              <a:off x="1077875" y="1859814"/>
              <a:ext cx="476791" cy="235986"/>
              <a:chOff x="1140610" y="1611116"/>
              <a:chExt cx="701573" cy="347241"/>
            </a:xfrm>
            <a:solidFill>
              <a:schemeClr val="tx2"/>
            </a:solidFill>
          </p:grpSpPr>
          <p:sp>
            <p:nvSpPr>
              <p:cNvPr id="33" name="Freeform 51">
                <a:extLst>
                  <a:ext uri="{FF2B5EF4-FFF2-40B4-BE49-F238E27FC236}">
                    <a16:creationId xmlns:a16="http://schemas.microsoft.com/office/drawing/2014/main" id="{0643AEEB-DEDF-CA45-8370-7B8C01AE03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7646" y="1611116"/>
                <a:ext cx="244537" cy="346198"/>
              </a:xfrm>
              <a:custGeom>
                <a:avLst/>
                <a:gdLst/>
                <a:ahLst/>
                <a:cxnLst>
                  <a:cxn ang="0">
                    <a:pos x="30" y="24"/>
                  </a:cxn>
                  <a:cxn ang="0">
                    <a:pos x="30" y="54"/>
                  </a:cxn>
                  <a:cxn ang="0">
                    <a:pos x="26" y="58"/>
                  </a:cxn>
                  <a:cxn ang="0">
                    <a:pos x="22" y="54"/>
                  </a:cxn>
                  <a:cxn ang="0">
                    <a:pos x="22" y="40"/>
                  </a:cxn>
                  <a:cxn ang="0">
                    <a:pos x="19" y="40"/>
                  </a:cxn>
                  <a:cxn ang="0">
                    <a:pos x="19" y="54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24"/>
                  </a:cxn>
                  <a:cxn ang="0">
                    <a:pos x="1" y="14"/>
                  </a:cxn>
                  <a:cxn ang="0">
                    <a:pos x="1" y="9"/>
                  </a:cxn>
                  <a:cxn ang="0">
                    <a:pos x="6" y="9"/>
                  </a:cxn>
                  <a:cxn ang="0">
                    <a:pos x="14" y="17"/>
                  </a:cxn>
                  <a:cxn ang="0">
                    <a:pos x="27" y="17"/>
                  </a:cxn>
                  <a:cxn ang="0">
                    <a:pos x="35" y="9"/>
                  </a:cxn>
                  <a:cxn ang="0">
                    <a:pos x="40" y="9"/>
                  </a:cxn>
                  <a:cxn ang="0">
                    <a:pos x="40" y="14"/>
                  </a:cxn>
                  <a:cxn ang="0">
                    <a:pos x="30" y="24"/>
                  </a:cxn>
                  <a:cxn ang="0">
                    <a:pos x="21" y="16"/>
                  </a:cxn>
                  <a:cxn ang="0">
                    <a:pos x="13" y="8"/>
                  </a:cxn>
                  <a:cxn ang="0">
                    <a:pos x="21" y="0"/>
                  </a:cxn>
                  <a:cxn ang="0">
                    <a:pos x="29" y="8"/>
                  </a:cxn>
                  <a:cxn ang="0">
                    <a:pos x="21" y="16"/>
                  </a:cxn>
                </a:cxnLst>
                <a:rect l="0" t="0" r="r" b="b"/>
                <a:pathLst>
                  <a:path w="41" h="58">
                    <a:moveTo>
                      <a:pt x="30" y="24"/>
                    </a:move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6"/>
                      <a:pt x="28" y="58"/>
                      <a:pt x="26" y="58"/>
                    </a:cubicBezTo>
                    <a:cubicBezTo>
                      <a:pt x="24" y="58"/>
                      <a:pt x="22" y="56"/>
                      <a:pt x="22" y="54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6"/>
                      <a:pt x="18" y="58"/>
                      <a:pt x="15" y="58"/>
                    </a:cubicBezTo>
                    <a:cubicBezTo>
                      <a:pt x="13" y="58"/>
                      <a:pt x="11" y="56"/>
                      <a:pt x="11" y="5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3"/>
                      <a:pt x="0" y="10"/>
                      <a:pt x="1" y="9"/>
                    </a:cubicBezTo>
                    <a:cubicBezTo>
                      <a:pt x="2" y="8"/>
                      <a:pt x="5" y="8"/>
                      <a:pt x="6" y="9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8"/>
                      <a:pt x="39" y="8"/>
                      <a:pt x="40" y="9"/>
                    </a:cubicBezTo>
                    <a:cubicBezTo>
                      <a:pt x="41" y="10"/>
                      <a:pt x="41" y="13"/>
                      <a:pt x="40" y="14"/>
                    </a:cubicBezTo>
                    <a:lnTo>
                      <a:pt x="30" y="24"/>
                    </a:lnTo>
                    <a:close/>
                    <a:moveTo>
                      <a:pt x="21" y="16"/>
                    </a:moveTo>
                    <a:cubicBezTo>
                      <a:pt x="16" y="16"/>
                      <a:pt x="13" y="12"/>
                      <a:pt x="13" y="8"/>
                    </a:cubicBezTo>
                    <a:cubicBezTo>
                      <a:pt x="13" y="4"/>
                      <a:pt x="16" y="0"/>
                      <a:pt x="21" y="0"/>
                    </a:cubicBezTo>
                    <a:cubicBezTo>
                      <a:pt x="25" y="0"/>
                      <a:pt x="29" y="4"/>
                      <a:pt x="29" y="8"/>
                    </a:cubicBezTo>
                    <a:cubicBezTo>
                      <a:pt x="29" y="12"/>
                      <a:pt x="25" y="16"/>
                      <a:pt x="21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34" name="Freeform 51">
                <a:extLst>
                  <a:ext uri="{FF2B5EF4-FFF2-40B4-BE49-F238E27FC236}">
                    <a16:creationId xmlns:a16="http://schemas.microsoft.com/office/drawing/2014/main" id="{B4E8AF4E-CFFD-464C-805A-7A166FF3BD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9128" y="1611116"/>
                <a:ext cx="244537" cy="346198"/>
              </a:xfrm>
              <a:custGeom>
                <a:avLst/>
                <a:gdLst/>
                <a:ahLst/>
                <a:cxnLst>
                  <a:cxn ang="0">
                    <a:pos x="30" y="24"/>
                  </a:cxn>
                  <a:cxn ang="0">
                    <a:pos x="30" y="54"/>
                  </a:cxn>
                  <a:cxn ang="0">
                    <a:pos x="26" y="58"/>
                  </a:cxn>
                  <a:cxn ang="0">
                    <a:pos x="22" y="54"/>
                  </a:cxn>
                  <a:cxn ang="0">
                    <a:pos x="22" y="40"/>
                  </a:cxn>
                  <a:cxn ang="0">
                    <a:pos x="19" y="40"/>
                  </a:cxn>
                  <a:cxn ang="0">
                    <a:pos x="19" y="54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24"/>
                  </a:cxn>
                  <a:cxn ang="0">
                    <a:pos x="1" y="14"/>
                  </a:cxn>
                  <a:cxn ang="0">
                    <a:pos x="1" y="9"/>
                  </a:cxn>
                  <a:cxn ang="0">
                    <a:pos x="6" y="9"/>
                  </a:cxn>
                  <a:cxn ang="0">
                    <a:pos x="14" y="17"/>
                  </a:cxn>
                  <a:cxn ang="0">
                    <a:pos x="27" y="17"/>
                  </a:cxn>
                  <a:cxn ang="0">
                    <a:pos x="35" y="9"/>
                  </a:cxn>
                  <a:cxn ang="0">
                    <a:pos x="40" y="9"/>
                  </a:cxn>
                  <a:cxn ang="0">
                    <a:pos x="40" y="14"/>
                  </a:cxn>
                  <a:cxn ang="0">
                    <a:pos x="30" y="24"/>
                  </a:cxn>
                  <a:cxn ang="0">
                    <a:pos x="21" y="16"/>
                  </a:cxn>
                  <a:cxn ang="0">
                    <a:pos x="13" y="8"/>
                  </a:cxn>
                  <a:cxn ang="0">
                    <a:pos x="21" y="0"/>
                  </a:cxn>
                  <a:cxn ang="0">
                    <a:pos x="29" y="8"/>
                  </a:cxn>
                  <a:cxn ang="0">
                    <a:pos x="21" y="16"/>
                  </a:cxn>
                </a:cxnLst>
                <a:rect l="0" t="0" r="r" b="b"/>
                <a:pathLst>
                  <a:path w="41" h="58">
                    <a:moveTo>
                      <a:pt x="30" y="24"/>
                    </a:move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6"/>
                      <a:pt x="28" y="58"/>
                      <a:pt x="26" y="58"/>
                    </a:cubicBezTo>
                    <a:cubicBezTo>
                      <a:pt x="24" y="58"/>
                      <a:pt x="22" y="56"/>
                      <a:pt x="22" y="54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6"/>
                      <a:pt x="18" y="58"/>
                      <a:pt x="15" y="58"/>
                    </a:cubicBezTo>
                    <a:cubicBezTo>
                      <a:pt x="13" y="58"/>
                      <a:pt x="11" y="56"/>
                      <a:pt x="11" y="5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3"/>
                      <a:pt x="0" y="10"/>
                      <a:pt x="1" y="9"/>
                    </a:cubicBezTo>
                    <a:cubicBezTo>
                      <a:pt x="2" y="8"/>
                      <a:pt x="5" y="8"/>
                      <a:pt x="6" y="9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8"/>
                      <a:pt x="39" y="8"/>
                      <a:pt x="40" y="9"/>
                    </a:cubicBezTo>
                    <a:cubicBezTo>
                      <a:pt x="41" y="10"/>
                      <a:pt x="41" y="13"/>
                      <a:pt x="40" y="14"/>
                    </a:cubicBezTo>
                    <a:lnTo>
                      <a:pt x="30" y="24"/>
                    </a:lnTo>
                    <a:close/>
                    <a:moveTo>
                      <a:pt x="21" y="16"/>
                    </a:moveTo>
                    <a:cubicBezTo>
                      <a:pt x="16" y="16"/>
                      <a:pt x="13" y="12"/>
                      <a:pt x="13" y="8"/>
                    </a:cubicBezTo>
                    <a:cubicBezTo>
                      <a:pt x="13" y="4"/>
                      <a:pt x="16" y="0"/>
                      <a:pt x="21" y="0"/>
                    </a:cubicBezTo>
                    <a:cubicBezTo>
                      <a:pt x="25" y="0"/>
                      <a:pt x="29" y="4"/>
                      <a:pt x="29" y="8"/>
                    </a:cubicBezTo>
                    <a:cubicBezTo>
                      <a:pt x="29" y="12"/>
                      <a:pt x="25" y="16"/>
                      <a:pt x="21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35" name="Freeform 51">
                <a:extLst>
                  <a:ext uri="{FF2B5EF4-FFF2-40B4-BE49-F238E27FC236}">
                    <a16:creationId xmlns:a16="http://schemas.microsoft.com/office/drawing/2014/main" id="{15A7CC64-186D-6D47-9A31-16657257E5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0610" y="1612159"/>
                <a:ext cx="244537" cy="346198"/>
              </a:xfrm>
              <a:custGeom>
                <a:avLst/>
                <a:gdLst/>
                <a:ahLst/>
                <a:cxnLst>
                  <a:cxn ang="0">
                    <a:pos x="30" y="24"/>
                  </a:cxn>
                  <a:cxn ang="0">
                    <a:pos x="30" y="54"/>
                  </a:cxn>
                  <a:cxn ang="0">
                    <a:pos x="26" y="58"/>
                  </a:cxn>
                  <a:cxn ang="0">
                    <a:pos x="22" y="54"/>
                  </a:cxn>
                  <a:cxn ang="0">
                    <a:pos x="22" y="40"/>
                  </a:cxn>
                  <a:cxn ang="0">
                    <a:pos x="19" y="40"/>
                  </a:cxn>
                  <a:cxn ang="0">
                    <a:pos x="19" y="54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24"/>
                  </a:cxn>
                  <a:cxn ang="0">
                    <a:pos x="1" y="14"/>
                  </a:cxn>
                  <a:cxn ang="0">
                    <a:pos x="1" y="9"/>
                  </a:cxn>
                  <a:cxn ang="0">
                    <a:pos x="6" y="9"/>
                  </a:cxn>
                  <a:cxn ang="0">
                    <a:pos x="14" y="17"/>
                  </a:cxn>
                  <a:cxn ang="0">
                    <a:pos x="27" y="17"/>
                  </a:cxn>
                  <a:cxn ang="0">
                    <a:pos x="35" y="9"/>
                  </a:cxn>
                  <a:cxn ang="0">
                    <a:pos x="40" y="9"/>
                  </a:cxn>
                  <a:cxn ang="0">
                    <a:pos x="40" y="14"/>
                  </a:cxn>
                  <a:cxn ang="0">
                    <a:pos x="30" y="24"/>
                  </a:cxn>
                  <a:cxn ang="0">
                    <a:pos x="21" y="16"/>
                  </a:cxn>
                  <a:cxn ang="0">
                    <a:pos x="13" y="8"/>
                  </a:cxn>
                  <a:cxn ang="0">
                    <a:pos x="21" y="0"/>
                  </a:cxn>
                  <a:cxn ang="0">
                    <a:pos x="29" y="8"/>
                  </a:cxn>
                  <a:cxn ang="0">
                    <a:pos x="21" y="16"/>
                  </a:cxn>
                </a:cxnLst>
                <a:rect l="0" t="0" r="r" b="b"/>
                <a:pathLst>
                  <a:path w="41" h="58">
                    <a:moveTo>
                      <a:pt x="30" y="24"/>
                    </a:move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6"/>
                      <a:pt x="28" y="58"/>
                      <a:pt x="26" y="58"/>
                    </a:cubicBezTo>
                    <a:cubicBezTo>
                      <a:pt x="24" y="58"/>
                      <a:pt x="22" y="56"/>
                      <a:pt x="22" y="54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6"/>
                      <a:pt x="18" y="58"/>
                      <a:pt x="15" y="58"/>
                    </a:cubicBezTo>
                    <a:cubicBezTo>
                      <a:pt x="13" y="58"/>
                      <a:pt x="11" y="56"/>
                      <a:pt x="11" y="5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3"/>
                      <a:pt x="0" y="10"/>
                      <a:pt x="1" y="9"/>
                    </a:cubicBezTo>
                    <a:cubicBezTo>
                      <a:pt x="2" y="8"/>
                      <a:pt x="5" y="8"/>
                      <a:pt x="6" y="9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8"/>
                      <a:pt x="39" y="8"/>
                      <a:pt x="40" y="9"/>
                    </a:cubicBezTo>
                    <a:cubicBezTo>
                      <a:pt x="41" y="10"/>
                      <a:pt x="41" y="13"/>
                      <a:pt x="40" y="14"/>
                    </a:cubicBezTo>
                    <a:lnTo>
                      <a:pt x="30" y="24"/>
                    </a:lnTo>
                    <a:close/>
                    <a:moveTo>
                      <a:pt x="21" y="16"/>
                    </a:moveTo>
                    <a:cubicBezTo>
                      <a:pt x="16" y="16"/>
                      <a:pt x="13" y="12"/>
                      <a:pt x="13" y="8"/>
                    </a:cubicBezTo>
                    <a:cubicBezTo>
                      <a:pt x="13" y="4"/>
                      <a:pt x="16" y="0"/>
                      <a:pt x="21" y="0"/>
                    </a:cubicBezTo>
                    <a:cubicBezTo>
                      <a:pt x="25" y="0"/>
                      <a:pt x="29" y="4"/>
                      <a:pt x="29" y="8"/>
                    </a:cubicBezTo>
                    <a:cubicBezTo>
                      <a:pt x="29" y="12"/>
                      <a:pt x="25" y="16"/>
                      <a:pt x="21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C163A3-D0C2-EA4D-9666-85968257A4F1}"/>
              </a:ext>
            </a:extLst>
          </p:cNvPr>
          <p:cNvGrpSpPr/>
          <p:nvPr/>
        </p:nvGrpSpPr>
        <p:grpSpPr>
          <a:xfrm>
            <a:off x="908724" y="2949548"/>
            <a:ext cx="919697" cy="864105"/>
            <a:chOff x="908724" y="2949548"/>
            <a:chExt cx="919697" cy="864105"/>
          </a:xfrm>
        </p:grpSpPr>
        <p:sp>
          <p:nvSpPr>
            <p:cNvPr id="28" name="Pentagon 27">
              <a:extLst>
                <a:ext uri="{FF2B5EF4-FFF2-40B4-BE49-F238E27FC236}">
                  <a16:creationId xmlns:a16="http://schemas.microsoft.com/office/drawing/2014/main" id="{3FB7AB90-3786-904F-8712-D2A9EE210F47}"/>
                </a:ext>
              </a:extLst>
            </p:cNvPr>
            <p:cNvSpPr/>
            <p:nvPr/>
          </p:nvSpPr>
          <p:spPr>
            <a:xfrm>
              <a:off x="908724" y="2949548"/>
              <a:ext cx="919697" cy="864105"/>
            </a:xfrm>
            <a:prstGeom prst="homePlate">
              <a:avLst>
                <a:gd name="adj" fmla="val 3573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ECC2D7D-7273-D045-8354-9F9F1F51650B}"/>
                </a:ext>
              </a:extLst>
            </p:cNvPr>
            <p:cNvGrpSpPr/>
            <p:nvPr/>
          </p:nvGrpSpPr>
          <p:grpSpPr>
            <a:xfrm>
              <a:off x="1025062" y="3248653"/>
              <a:ext cx="476791" cy="235986"/>
              <a:chOff x="1092577" y="2889543"/>
              <a:chExt cx="476791" cy="235986"/>
            </a:xfrm>
          </p:grpSpPr>
          <p:sp>
            <p:nvSpPr>
              <p:cNvPr id="39" name="Freeform 51">
                <a:extLst>
                  <a:ext uri="{FF2B5EF4-FFF2-40B4-BE49-F238E27FC236}">
                    <a16:creationId xmlns:a16="http://schemas.microsoft.com/office/drawing/2014/main" id="{A0A25012-D2C2-3648-BCF7-787939603D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180" y="2889543"/>
                <a:ext cx="166188" cy="235277"/>
              </a:xfrm>
              <a:custGeom>
                <a:avLst/>
                <a:gdLst/>
                <a:ahLst/>
                <a:cxnLst>
                  <a:cxn ang="0">
                    <a:pos x="30" y="24"/>
                  </a:cxn>
                  <a:cxn ang="0">
                    <a:pos x="30" y="54"/>
                  </a:cxn>
                  <a:cxn ang="0">
                    <a:pos x="26" y="58"/>
                  </a:cxn>
                  <a:cxn ang="0">
                    <a:pos x="22" y="54"/>
                  </a:cxn>
                  <a:cxn ang="0">
                    <a:pos x="22" y="40"/>
                  </a:cxn>
                  <a:cxn ang="0">
                    <a:pos x="19" y="40"/>
                  </a:cxn>
                  <a:cxn ang="0">
                    <a:pos x="19" y="54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24"/>
                  </a:cxn>
                  <a:cxn ang="0">
                    <a:pos x="1" y="14"/>
                  </a:cxn>
                  <a:cxn ang="0">
                    <a:pos x="1" y="9"/>
                  </a:cxn>
                  <a:cxn ang="0">
                    <a:pos x="6" y="9"/>
                  </a:cxn>
                  <a:cxn ang="0">
                    <a:pos x="14" y="17"/>
                  </a:cxn>
                  <a:cxn ang="0">
                    <a:pos x="27" y="17"/>
                  </a:cxn>
                  <a:cxn ang="0">
                    <a:pos x="35" y="9"/>
                  </a:cxn>
                  <a:cxn ang="0">
                    <a:pos x="40" y="9"/>
                  </a:cxn>
                  <a:cxn ang="0">
                    <a:pos x="40" y="14"/>
                  </a:cxn>
                  <a:cxn ang="0">
                    <a:pos x="30" y="24"/>
                  </a:cxn>
                  <a:cxn ang="0">
                    <a:pos x="21" y="16"/>
                  </a:cxn>
                  <a:cxn ang="0">
                    <a:pos x="13" y="8"/>
                  </a:cxn>
                  <a:cxn ang="0">
                    <a:pos x="21" y="0"/>
                  </a:cxn>
                  <a:cxn ang="0">
                    <a:pos x="29" y="8"/>
                  </a:cxn>
                  <a:cxn ang="0">
                    <a:pos x="21" y="16"/>
                  </a:cxn>
                </a:cxnLst>
                <a:rect l="0" t="0" r="r" b="b"/>
                <a:pathLst>
                  <a:path w="41" h="58">
                    <a:moveTo>
                      <a:pt x="30" y="24"/>
                    </a:move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6"/>
                      <a:pt x="28" y="58"/>
                      <a:pt x="26" y="58"/>
                    </a:cubicBezTo>
                    <a:cubicBezTo>
                      <a:pt x="24" y="58"/>
                      <a:pt x="22" y="56"/>
                      <a:pt x="22" y="54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6"/>
                      <a:pt x="18" y="58"/>
                      <a:pt x="15" y="58"/>
                    </a:cubicBezTo>
                    <a:cubicBezTo>
                      <a:pt x="13" y="58"/>
                      <a:pt x="11" y="56"/>
                      <a:pt x="11" y="5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3"/>
                      <a:pt x="0" y="10"/>
                      <a:pt x="1" y="9"/>
                    </a:cubicBezTo>
                    <a:cubicBezTo>
                      <a:pt x="2" y="8"/>
                      <a:pt x="5" y="8"/>
                      <a:pt x="6" y="9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8"/>
                      <a:pt x="39" y="8"/>
                      <a:pt x="40" y="9"/>
                    </a:cubicBezTo>
                    <a:cubicBezTo>
                      <a:pt x="41" y="10"/>
                      <a:pt x="41" y="13"/>
                      <a:pt x="40" y="14"/>
                    </a:cubicBezTo>
                    <a:lnTo>
                      <a:pt x="30" y="24"/>
                    </a:lnTo>
                    <a:close/>
                    <a:moveTo>
                      <a:pt x="21" y="16"/>
                    </a:moveTo>
                    <a:cubicBezTo>
                      <a:pt x="16" y="16"/>
                      <a:pt x="13" y="12"/>
                      <a:pt x="13" y="8"/>
                    </a:cubicBezTo>
                    <a:cubicBezTo>
                      <a:pt x="13" y="4"/>
                      <a:pt x="16" y="0"/>
                      <a:pt x="21" y="0"/>
                    </a:cubicBezTo>
                    <a:cubicBezTo>
                      <a:pt x="25" y="0"/>
                      <a:pt x="29" y="4"/>
                      <a:pt x="29" y="8"/>
                    </a:cubicBezTo>
                    <a:cubicBezTo>
                      <a:pt x="29" y="12"/>
                      <a:pt x="25" y="16"/>
                      <a:pt x="21" y="16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40" name="Freeform 51">
                <a:extLst>
                  <a:ext uri="{FF2B5EF4-FFF2-40B4-BE49-F238E27FC236}">
                    <a16:creationId xmlns:a16="http://schemas.microsoft.com/office/drawing/2014/main" id="{8A9E6409-2DB3-D841-A89E-31E5688303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7878" y="2889543"/>
                <a:ext cx="166188" cy="235277"/>
              </a:xfrm>
              <a:custGeom>
                <a:avLst/>
                <a:gdLst/>
                <a:ahLst/>
                <a:cxnLst>
                  <a:cxn ang="0">
                    <a:pos x="30" y="24"/>
                  </a:cxn>
                  <a:cxn ang="0">
                    <a:pos x="30" y="54"/>
                  </a:cxn>
                  <a:cxn ang="0">
                    <a:pos x="26" y="58"/>
                  </a:cxn>
                  <a:cxn ang="0">
                    <a:pos x="22" y="54"/>
                  </a:cxn>
                  <a:cxn ang="0">
                    <a:pos x="22" y="40"/>
                  </a:cxn>
                  <a:cxn ang="0">
                    <a:pos x="19" y="40"/>
                  </a:cxn>
                  <a:cxn ang="0">
                    <a:pos x="19" y="54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24"/>
                  </a:cxn>
                  <a:cxn ang="0">
                    <a:pos x="1" y="14"/>
                  </a:cxn>
                  <a:cxn ang="0">
                    <a:pos x="1" y="9"/>
                  </a:cxn>
                  <a:cxn ang="0">
                    <a:pos x="6" y="9"/>
                  </a:cxn>
                  <a:cxn ang="0">
                    <a:pos x="14" y="17"/>
                  </a:cxn>
                  <a:cxn ang="0">
                    <a:pos x="27" y="17"/>
                  </a:cxn>
                  <a:cxn ang="0">
                    <a:pos x="35" y="9"/>
                  </a:cxn>
                  <a:cxn ang="0">
                    <a:pos x="40" y="9"/>
                  </a:cxn>
                  <a:cxn ang="0">
                    <a:pos x="40" y="14"/>
                  </a:cxn>
                  <a:cxn ang="0">
                    <a:pos x="30" y="24"/>
                  </a:cxn>
                  <a:cxn ang="0">
                    <a:pos x="21" y="16"/>
                  </a:cxn>
                  <a:cxn ang="0">
                    <a:pos x="13" y="8"/>
                  </a:cxn>
                  <a:cxn ang="0">
                    <a:pos x="21" y="0"/>
                  </a:cxn>
                  <a:cxn ang="0">
                    <a:pos x="29" y="8"/>
                  </a:cxn>
                  <a:cxn ang="0">
                    <a:pos x="21" y="16"/>
                  </a:cxn>
                </a:cxnLst>
                <a:rect l="0" t="0" r="r" b="b"/>
                <a:pathLst>
                  <a:path w="41" h="58">
                    <a:moveTo>
                      <a:pt x="30" y="24"/>
                    </a:move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6"/>
                      <a:pt x="28" y="58"/>
                      <a:pt x="26" y="58"/>
                    </a:cubicBezTo>
                    <a:cubicBezTo>
                      <a:pt x="24" y="58"/>
                      <a:pt x="22" y="56"/>
                      <a:pt x="22" y="54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6"/>
                      <a:pt x="18" y="58"/>
                      <a:pt x="15" y="58"/>
                    </a:cubicBezTo>
                    <a:cubicBezTo>
                      <a:pt x="13" y="58"/>
                      <a:pt x="11" y="56"/>
                      <a:pt x="11" y="5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3"/>
                      <a:pt x="0" y="10"/>
                      <a:pt x="1" y="9"/>
                    </a:cubicBezTo>
                    <a:cubicBezTo>
                      <a:pt x="2" y="8"/>
                      <a:pt x="5" y="8"/>
                      <a:pt x="6" y="9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8"/>
                      <a:pt x="39" y="8"/>
                      <a:pt x="40" y="9"/>
                    </a:cubicBezTo>
                    <a:cubicBezTo>
                      <a:pt x="41" y="10"/>
                      <a:pt x="41" y="13"/>
                      <a:pt x="40" y="14"/>
                    </a:cubicBezTo>
                    <a:lnTo>
                      <a:pt x="30" y="24"/>
                    </a:lnTo>
                    <a:close/>
                    <a:moveTo>
                      <a:pt x="21" y="16"/>
                    </a:moveTo>
                    <a:cubicBezTo>
                      <a:pt x="16" y="16"/>
                      <a:pt x="13" y="12"/>
                      <a:pt x="13" y="8"/>
                    </a:cubicBezTo>
                    <a:cubicBezTo>
                      <a:pt x="13" y="4"/>
                      <a:pt x="16" y="0"/>
                      <a:pt x="21" y="0"/>
                    </a:cubicBezTo>
                    <a:cubicBezTo>
                      <a:pt x="25" y="0"/>
                      <a:pt x="29" y="4"/>
                      <a:pt x="29" y="8"/>
                    </a:cubicBezTo>
                    <a:cubicBezTo>
                      <a:pt x="29" y="12"/>
                      <a:pt x="25" y="16"/>
                      <a:pt x="21" y="16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41" name="Freeform 51">
                <a:extLst>
                  <a:ext uri="{FF2B5EF4-FFF2-40B4-BE49-F238E27FC236}">
                    <a16:creationId xmlns:a16="http://schemas.microsoft.com/office/drawing/2014/main" id="{7E15F359-88E4-A749-AA75-CC14775853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2577" y="2890252"/>
                <a:ext cx="166188" cy="235277"/>
              </a:xfrm>
              <a:custGeom>
                <a:avLst/>
                <a:gdLst/>
                <a:ahLst/>
                <a:cxnLst>
                  <a:cxn ang="0">
                    <a:pos x="30" y="24"/>
                  </a:cxn>
                  <a:cxn ang="0">
                    <a:pos x="30" y="54"/>
                  </a:cxn>
                  <a:cxn ang="0">
                    <a:pos x="26" y="58"/>
                  </a:cxn>
                  <a:cxn ang="0">
                    <a:pos x="22" y="54"/>
                  </a:cxn>
                  <a:cxn ang="0">
                    <a:pos x="22" y="40"/>
                  </a:cxn>
                  <a:cxn ang="0">
                    <a:pos x="19" y="40"/>
                  </a:cxn>
                  <a:cxn ang="0">
                    <a:pos x="19" y="54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24"/>
                  </a:cxn>
                  <a:cxn ang="0">
                    <a:pos x="1" y="14"/>
                  </a:cxn>
                  <a:cxn ang="0">
                    <a:pos x="1" y="9"/>
                  </a:cxn>
                  <a:cxn ang="0">
                    <a:pos x="6" y="9"/>
                  </a:cxn>
                  <a:cxn ang="0">
                    <a:pos x="14" y="17"/>
                  </a:cxn>
                  <a:cxn ang="0">
                    <a:pos x="27" y="17"/>
                  </a:cxn>
                  <a:cxn ang="0">
                    <a:pos x="35" y="9"/>
                  </a:cxn>
                  <a:cxn ang="0">
                    <a:pos x="40" y="9"/>
                  </a:cxn>
                  <a:cxn ang="0">
                    <a:pos x="40" y="14"/>
                  </a:cxn>
                  <a:cxn ang="0">
                    <a:pos x="30" y="24"/>
                  </a:cxn>
                  <a:cxn ang="0">
                    <a:pos x="21" y="16"/>
                  </a:cxn>
                  <a:cxn ang="0">
                    <a:pos x="13" y="8"/>
                  </a:cxn>
                  <a:cxn ang="0">
                    <a:pos x="21" y="0"/>
                  </a:cxn>
                  <a:cxn ang="0">
                    <a:pos x="29" y="8"/>
                  </a:cxn>
                  <a:cxn ang="0">
                    <a:pos x="21" y="16"/>
                  </a:cxn>
                </a:cxnLst>
                <a:rect l="0" t="0" r="r" b="b"/>
                <a:pathLst>
                  <a:path w="41" h="58">
                    <a:moveTo>
                      <a:pt x="30" y="24"/>
                    </a:move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6"/>
                      <a:pt x="28" y="58"/>
                      <a:pt x="26" y="58"/>
                    </a:cubicBezTo>
                    <a:cubicBezTo>
                      <a:pt x="24" y="58"/>
                      <a:pt x="22" y="56"/>
                      <a:pt x="22" y="54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6"/>
                      <a:pt x="18" y="58"/>
                      <a:pt x="15" y="58"/>
                    </a:cubicBezTo>
                    <a:cubicBezTo>
                      <a:pt x="13" y="58"/>
                      <a:pt x="11" y="56"/>
                      <a:pt x="11" y="5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3"/>
                      <a:pt x="0" y="10"/>
                      <a:pt x="1" y="9"/>
                    </a:cubicBezTo>
                    <a:cubicBezTo>
                      <a:pt x="2" y="8"/>
                      <a:pt x="5" y="8"/>
                      <a:pt x="6" y="9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8"/>
                      <a:pt x="39" y="8"/>
                      <a:pt x="40" y="9"/>
                    </a:cubicBezTo>
                    <a:cubicBezTo>
                      <a:pt x="41" y="10"/>
                      <a:pt x="41" y="13"/>
                      <a:pt x="40" y="14"/>
                    </a:cubicBezTo>
                    <a:lnTo>
                      <a:pt x="30" y="24"/>
                    </a:lnTo>
                    <a:close/>
                    <a:moveTo>
                      <a:pt x="21" y="16"/>
                    </a:moveTo>
                    <a:cubicBezTo>
                      <a:pt x="16" y="16"/>
                      <a:pt x="13" y="12"/>
                      <a:pt x="13" y="8"/>
                    </a:cubicBezTo>
                    <a:cubicBezTo>
                      <a:pt x="13" y="4"/>
                      <a:pt x="16" y="0"/>
                      <a:pt x="21" y="0"/>
                    </a:cubicBezTo>
                    <a:cubicBezTo>
                      <a:pt x="25" y="0"/>
                      <a:pt x="29" y="4"/>
                      <a:pt x="29" y="8"/>
                    </a:cubicBezTo>
                    <a:cubicBezTo>
                      <a:pt x="29" y="12"/>
                      <a:pt x="25" y="16"/>
                      <a:pt x="21" y="16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964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21" grpId="0" animBg="1"/>
      <p:bldP spid="26" grpId="0"/>
      <p:bldP spid="47" grpId="0"/>
      <p:bldP spid="50" grpId="0" animBg="1"/>
      <p:bldP spid="54" grpId="0" animBg="1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9EA66E-3BB2-DF4A-A1F2-F07C0E896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2019 National Match Statistics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703A39-06EA-9E44-9C71-FD8A3CF9FDFE}"/>
              </a:ext>
            </a:extLst>
          </p:cNvPr>
          <p:cNvSpPr/>
          <p:nvPr/>
        </p:nvSpPr>
        <p:spPr>
          <a:xfrm>
            <a:off x="1471459" y="1455988"/>
            <a:ext cx="4216640" cy="1094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C223DE-4407-5645-A1CC-CA0DBAC7A70C}"/>
              </a:ext>
            </a:extLst>
          </p:cNvPr>
          <p:cNvCxnSpPr/>
          <p:nvPr/>
        </p:nvCxnSpPr>
        <p:spPr>
          <a:xfrm>
            <a:off x="3011000" y="1561926"/>
            <a:ext cx="0" cy="864105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DFC2C84-9E20-8045-82B9-0A575BD6B982}"/>
              </a:ext>
            </a:extLst>
          </p:cNvPr>
          <p:cNvSpPr txBox="1">
            <a:spLocks/>
          </p:cNvSpPr>
          <p:nvPr/>
        </p:nvSpPr>
        <p:spPr>
          <a:xfrm>
            <a:off x="3033899" y="1722371"/>
            <a:ext cx="2609930" cy="5416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U.S. seniors participated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 the Match 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4213FAF-750A-CF48-9865-892494099704}"/>
              </a:ext>
            </a:extLst>
          </p:cNvPr>
          <p:cNvSpPr txBox="1">
            <a:spLocks/>
          </p:cNvSpPr>
          <p:nvPr/>
        </p:nvSpPr>
        <p:spPr>
          <a:xfrm>
            <a:off x="1974251" y="1790705"/>
            <a:ext cx="857607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19,417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62509D-F2BB-E247-B102-4342D2A0329A}"/>
              </a:ext>
            </a:extLst>
          </p:cNvPr>
          <p:cNvSpPr/>
          <p:nvPr/>
        </p:nvSpPr>
        <p:spPr>
          <a:xfrm>
            <a:off x="1427187" y="2834334"/>
            <a:ext cx="6002314" cy="10945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B747B0B-BBF5-3241-B8BA-0A702077B698}"/>
              </a:ext>
            </a:extLst>
          </p:cNvPr>
          <p:cNvSpPr txBox="1">
            <a:spLocks/>
          </p:cNvSpPr>
          <p:nvPr/>
        </p:nvSpPr>
        <p:spPr>
          <a:xfrm>
            <a:off x="1919943" y="3176979"/>
            <a:ext cx="919696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38,376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B865071-8CBB-684C-B844-35D583D4B4D6}"/>
              </a:ext>
            </a:extLst>
          </p:cNvPr>
          <p:cNvSpPr txBox="1"/>
          <p:nvPr/>
        </p:nvSpPr>
        <p:spPr>
          <a:xfrm>
            <a:off x="6547008" y="1866699"/>
            <a:ext cx="321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19,312 in 2018</a:t>
            </a:r>
          </a:p>
        </p:txBody>
      </p:sp>
      <p:sp>
        <p:nvSpPr>
          <p:cNvPr id="54" name="Flowchart: Off-page Connector 67">
            <a:extLst>
              <a:ext uri="{FF2B5EF4-FFF2-40B4-BE49-F238E27FC236}">
                <a16:creationId xmlns:a16="http://schemas.microsoft.com/office/drawing/2014/main" id="{91303BD4-FF73-9D44-A2D4-C5F073F24476}"/>
              </a:ext>
            </a:extLst>
          </p:cNvPr>
          <p:cNvSpPr/>
          <p:nvPr/>
        </p:nvSpPr>
        <p:spPr>
          <a:xfrm rot="16200000">
            <a:off x="6268091" y="1893180"/>
            <a:ext cx="241466" cy="316369"/>
          </a:xfrm>
          <a:prstGeom prst="flowChartOffpage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8DC30216-84CF-6747-9DDC-3ECDA61DD8BB}"/>
              </a:ext>
            </a:extLst>
          </p:cNvPr>
          <p:cNvSpPr txBox="1">
            <a:spLocks/>
          </p:cNvSpPr>
          <p:nvPr/>
        </p:nvSpPr>
        <p:spPr>
          <a:xfrm>
            <a:off x="2878264" y="3261990"/>
            <a:ext cx="1879544" cy="2462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applicants applied for 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0B8B3AA-4CA2-8C43-B15F-2B3EACBC3642}"/>
              </a:ext>
            </a:extLst>
          </p:cNvPr>
          <p:cNvGrpSpPr/>
          <p:nvPr/>
        </p:nvGrpSpPr>
        <p:grpSpPr>
          <a:xfrm>
            <a:off x="908724" y="1568720"/>
            <a:ext cx="919697" cy="864105"/>
            <a:chOff x="908724" y="1568720"/>
            <a:chExt cx="919697" cy="864105"/>
          </a:xfrm>
        </p:grpSpPr>
        <p:sp>
          <p:nvSpPr>
            <p:cNvPr id="13" name="Pentagon 12">
              <a:extLst>
                <a:ext uri="{FF2B5EF4-FFF2-40B4-BE49-F238E27FC236}">
                  <a16:creationId xmlns:a16="http://schemas.microsoft.com/office/drawing/2014/main" id="{430C2C40-1F2B-EE48-ADB2-DA7707BCD00A}"/>
                </a:ext>
              </a:extLst>
            </p:cNvPr>
            <p:cNvSpPr/>
            <p:nvPr/>
          </p:nvSpPr>
          <p:spPr>
            <a:xfrm>
              <a:off x="908724" y="1568720"/>
              <a:ext cx="919697" cy="864105"/>
            </a:xfrm>
            <a:prstGeom prst="homePlate">
              <a:avLst>
                <a:gd name="adj" fmla="val 35732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D9687C8-A4D7-9A46-A9A2-95D1AAADC46E}"/>
                </a:ext>
              </a:extLst>
            </p:cNvPr>
            <p:cNvGrpSpPr/>
            <p:nvPr/>
          </p:nvGrpSpPr>
          <p:grpSpPr>
            <a:xfrm>
              <a:off x="1077875" y="1859814"/>
              <a:ext cx="476791" cy="235986"/>
              <a:chOff x="1140610" y="1611116"/>
              <a:chExt cx="701573" cy="347241"/>
            </a:xfrm>
            <a:solidFill>
              <a:schemeClr val="tx2"/>
            </a:solidFill>
          </p:grpSpPr>
          <p:sp>
            <p:nvSpPr>
              <p:cNvPr id="33" name="Freeform 51">
                <a:extLst>
                  <a:ext uri="{FF2B5EF4-FFF2-40B4-BE49-F238E27FC236}">
                    <a16:creationId xmlns:a16="http://schemas.microsoft.com/office/drawing/2014/main" id="{0643AEEB-DEDF-CA45-8370-7B8C01AE03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7646" y="1611116"/>
                <a:ext cx="244537" cy="346198"/>
              </a:xfrm>
              <a:custGeom>
                <a:avLst/>
                <a:gdLst/>
                <a:ahLst/>
                <a:cxnLst>
                  <a:cxn ang="0">
                    <a:pos x="30" y="24"/>
                  </a:cxn>
                  <a:cxn ang="0">
                    <a:pos x="30" y="54"/>
                  </a:cxn>
                  <a:cxn ang="0">
                    <a:pos x="26" y="58"/>
                  </a:cxn>
                  <a:cxn ang="0">
                    <a:pos x="22" y="54"/>
                  </a:cxn>
                  <a:cxn ang="0">
                    <a:pos x="22" y="40"/>
                  </a:cxn>
                  <a:cxn ang="0">
                    <a:pos x="19" y="40"/>
                  </a:cxn>
                  <a:cxn ang="0">
                    <a:pos x="19" y="54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24"/>
                  </a:cxn>
                  <a:cxn ang="0">
                    <a:pos x="1" y="14"/>
                  </a:cxn>
                  <a:cxn ang="0">
                    <a:pos x="1" y="9"/>
                  </a:cxn>
                  <a:cxn ang="0">
                    <a:pos x="6" y="9"/>
                  </a:cxn>
                  <a:cxn ang="0">
                    <a:pos x="14" y="17"/>
                  </a:cxn>
                  <a:cxn ang="0">
                    <a:pos x="27" y="17"/>
                  </a:cxn>
                  <a:cxn ang="0">
                    <a:pos x="35" y="9"/>
                  </a:cxn>
                  <a:cxn ang="0">
                    <a:pos x="40" y="9"/>
                  </a:cxn>
                  <a:cxn ang="0">
                    <a:pos x="40" y="14"/>
                  </a:cxn>
                  <a:cxn ang="0">
                    <a:pos x="30" y="24"/>
                  </a:cxn>
                  <a:cxn ang="0">
                    <a:pos x="21" y="16"/>
                  </a:cxn>
                  <a:cxn ang="0">
                    <a:pos x="13" y="8"/>
                  </a:cxn>
                  <a:cxn ang="0">
                    <a:pos x="21" y="0"/>
                  </a:cxn>
                  <a:cxn ang="0">
                    <a:pos x="29" y="8"/>
                  </a:cxn>
                  <a:cxn ang="0">
                    <a:pos x="21" y="16"/>
                  </a:cxn>
                </a:cxnLst>
                <a:rect l="0" t="0" r="r" b="b"/>
                <a:pathLst>
                  <a:path w="41" h="58">
                    <a:moveTo>
                      <a:pt x="30" y="24"/>
                    </a:move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6"/>
                      <a:pt x="28" y="58"/>
                      <a:pt x="26" y="58"/>
                    </a:cubicBezTo>
                    <a:cubicBezTo>
                      <a:pt x="24" y="58"/>
                      <a:pt x="22" y="56"/>
                      <a:pt x="22" y="54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6"/>
                      <a:pt x="18" y="58"/>
                      <a:pt x="15" y="58"/>
                    </a:cubicBezTo>
                    <a:cubicBezTo>
                      <a:pt x="13" y="58"/>
                      <a:pt x="11" y="56"/>
                      <a:pt x="11" y="5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3"/>
                      <a:pt x="0" y="10"/>
                      <a:pt x="1" y="9"/>
                    </a:cubicBezTo>
                    <a:cubicBezTo>
                      <a:pt x="2" y="8"/>
                      <a:pt x="5" y="8"/>
                      <a:pt x="6" y="9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8"/>
                      <a:pt x="39" y="8"/>
                      <a:pt x="40" y="9"/>
                    </a:cubicBezTo>
                    <a:cubicBezTo>
                      <a:pt x="41" y="10"/>
                      <a:pt x="41" y="13"/>
                      <a:pt x="40" y="14"/>
                    </a:cubicBezTo>
                    <a:lnTo>
                      <a:pt x="30" y="24"/>
                    </a:lnTo>
                    <a:close/>
                    <a:moveTo>
                      <a:pt x="21" y="16"/>
                    </a:moveTo>
                    <a:cubicBezTo>
                      <a:pt x="16" y="16"/>
                      <a:pt x="13" y="12"/>
                      <a:pt x="13" y="8"/>
                    </a:cubicBezTo>
                    <a:cubicBezTo>
                      <a:pt x="13" y="4"/>
                      <a:pt x="16" y="0"/>
                      <a:pt x="21" y="0"/>
                    </a:cubicBezTo>
                    <a:cubicBezTo>
                      <a:pt x="25" y="0"/>
                      <a:pt x="29" y="4"/>
                      <a:pt x="29" y="8"/>
                    </a:cubicBezTo>
                    <a:cubicBezTo>
                      <a:pt x="29" y="12"/>
                      <a:pt x="25" y="16"/>
                      <a:pt x="21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34" name="Freeform 51">
                <a:extLst>
                  <a:ext uri="{FF2B5EF4-FFF2-40B4-BE49-F238E27FC236}">
                    <a16:creationId xmlns:a16="http://schemas.microsoft.com/office/drawing/2014/main" id="{B4E8AF4E-CFFD-464C-805A-7A166FF3BD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9128" y="1611116"/>
                <a:ext cx="244537" cy="346198"/>
              </a:xfrm>
              <a:custGeom>
                <a:avLst/>
                <a:gdLst/>
                <a:ahLst/>
                <a:cxnLst>
                  <a:cxn ang="0">
                    <a:pos x="30" y="24"/>
                  </a:cxn>
                  <a:cxn ang="0">
                    <a:pos x="30" y="54"/>
                  </a:cxn>
                  <a:cxn ang="0">
                    <a:pos x="26" y="58"/>
                  </a:cxn>
                  <a:cxn ang="0">
                    <a:pos x="22" y="54"/>
                  </a:cxn>
                  <a:cxn ang="0">
                    <a:pos x="22" y="40"/>
                  </a:cxn>
                  <a:cxn ang="0">
                    <a:pos x="19" y="40"/>
                  </a:cxn>
                  <a:cxn ang="0">
                    <a:pos x="19" y="54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24"/>
                  </a:cxn>
                  <a:cxn ang="0">
                    <a:pos x="1" y="14"/>
                  </a:cxn>
                  <a:cxn ang="0">
                    <a:pos x="1" y="9"/>
                  </a:cxn>
                  <a:cxn ang="0">
                    <a:pos x="6" y="9"/>
                  </a:cxn>
                  <a:cxn ang="0">
                    <a:pos x="14" y="17"/>
                  </a:cxn>
                  <a:cxn ang="0">
                    <a:pos x="27" y="17"/>
                  </a:cxn>
                  <a:cxn ang="0">
                    <a:pos x="35" y="9"/>
                  </a:cxn>
                  <a:cxn ang="0">
                    <a:pos x="40" y="9"/>
                  </a:cxn>
                  <a:cxn ang="0">
                    <a:pos x="40" y="14"/>
                  </a:cxn>
                  <a:cxn ang="0">
                    <a:pos x="30" y="24"/>
                  </a:cxn>
                  <a:cxn ang="0">
                    <a:pos x="21" y="16"/>
                  </a:cxn>
                  <a:cxn ang="0">
                    <a:pos x="13" y="8"/>
                  </a:cxn>
                  <a:cxn ang="0">
                    <a:pos x="21" y="0"/>
                  </a:cxn>
                  <a:cxn ang="0">
                    <a:pos x="29" y="8"/>
                  </a:cxn>
                  <a:cxn ang="0">
                    <a:pos x="21" y="16"/>
                  </a:cxn>
                </a:cxnLst>
                <a:rect l="0" t="0" r="r" b="b"/>
                <a:pathLst>
                  <a:path w="41" h="58">
                    <a:moveTo>
                      <a:pt x="30" y="24"/>
                    </a:move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6"/>
                      <a:pt x="28" y="58"/>
                      <a:pt x="26" y="58"/>
                    </a:cubicBezTo>
                    <a:cubicBezTo>
                      <a:pt x="24" y="58"/>
                      <a:pt x="22" y="56"/>
                      <a:pt x="22" y="54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6"/>
                      <a:pt x="18" y="58"/>
                      <a:pt x="15" y="58"/>
                    </a:cubicBezTo>
                    <a:cubicBezTo>
                      <a:pt x="13" y="58"/>
                      <a:pt x="11" y="56"/>
                      <a:pt x="11" y="5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3"/>
                      <a:pt x="0" y="10"/>
                      <a:pt x="1" y="9"/>
                    </a:cubicBezTo>
                    <a:cubicBezTo>
                      <a:pt x="2" y="8"/>
                      <a:pt x="5" y="8"/>
                      <a:pt x="6" y="9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8"/>
                      <a:pt x="39" y="8"/>
                      <a:pt x="40" y="9"/>
                    </a:cubicBezTo>
                    <a:cubicBezTo>
                      <a:pt x="41" y="10"/>
                      <a:pt x="41" y="13"/>
                      <a:pt x="40" y="14"/>
                    </a:cubicBezTo>
                    <a:lnTo>
                      <a:pt x="30" y="24"/>
                    </a:lnTo>
                    <a:close/>
                    <a:moveTo>
                      <a:pt x="21" y="16"/>
                    </a:moveTo>
                    <a:cubicBezTo>
                      <a:pt x="16" y="16"/>
                      <a:pt x="13" y="12"/>
                      <a:pt x="13" y="8"/>
                    </a:cubicBezTo>
                    <a:cubicBezTo>
                      <a:pt x="13" y="4"/>
                      <a:pt x="16" y="0"/>
                      <a:pt x="21" y="0"/>
                    </a:cubicBezTo>
                    <a:cubicBezTo>
                      <a:pt x="25" y="0"/>
                      <a:pt x="29" y="4"/>
                      <a:pt x="29" y="8"/>
                    </a:cubicBezTo>
                    <a:cubicBezTo>
                      <a:pt x="29" y="12"/>
                      <a:pt x="25" y="16"/>
                      <a:pt x="21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35" name="Freeform 51">
                <a:extLst>
                  <a:ext uri="{FF2B5EF4-FFF2-40B4-BE49-F238E27FC236}">
                    <a16:creationId xmlns:a16="http://schemas.microsoft.com/office/drawing/2014/main" id="{15A7CC64-186D-6D47-9A31-16657257E5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0610" y="1612159"/>
                <a:ext cx="244537" cy="346198"/>
              </a:xfrm>
              <a:custGeom>
                <a:avLst/>
                <a:gdLst/>
                <a:ahLst/>
                <a:cxnLst>
                  <a:cxn ang="0">
                    <a:pos x="30" y="24"/>
                  </a:cxn>
                  <a:cxn ang="0">
                    <a:pos x="30" y="54"/>
                  </a:cxn>
                  <a:cxn ang="0">
                    <a:pos x="26" y="58"/>
                  </a:cxn>
                  <a:cxn ang="0">
                    <a:pos x="22" y="54"/>
                  </a:cxn>
                  <a:cxn ang="0">
                    <a:pos x="22" y="40"/>
                  </a:cxn>
                  <a:cxn ang="0">
                    <a:pos x="19" y="40"/>
                  </a:cxn>
                  <a:cxn ang="0">
                    <a:pos x="19" y="54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24"/>
                  </a:cxn>
                  <a:cxn ang="0">
                    <a:pos x="1" y="14"/>
                  </a:cxn>
                  <a:cxn ang="0">
                    <a:pos x="1" y="9"/>
                  </a:cxn>
                  <a:cxn ang="0">
                    <a:pos x="6" y="9"/>
                  </a:cxn>
                  <a:cxn ang="0">
                    <a:pos x="14" y="17"/>
                  </a:cxn>
                  <a:cxn ang="0">
                    <a:pos x="27" y="17"/>
                  </a:cxn>
                  <a:cxn ang="0">
                    <a:pos x="35" y="9"/>
                  </a:cxn>
                  <a:cxn ang="0">
                    <a:pos x="40" y="9"/>
                  </a:cxn>
                  <a:cxn ang="0">
                    <a:pos x="40" y="14"/>
                  </a:cxn>
                  <a:cxn ang="0">
                    <a:pos x="30" y="24"/>
                  </a:cxn>
                  <a:cxn ang="0">
                    <a:pos x="21" y="16"/>
                  </a:cxn>
                  <a:cxn ang="0">
                    <a:pos x="13" y="8"/>
                  </a:cxn>
                  <a:cxn ang="0">
                    <a:pos x="21" y="0"/>
                  </a:cxn>
                  <a:cxn ang="0">
                    <a:pos x="29" y="8"/>
                  </a:cxn>
                  <a:cxn ang="0">
                    <a:pos x="21" y="16"/>
                  </a:cxn>
                </a:cxnLst>
                <a:rect l="0" t="0" r="r" b="b"/>
                <a:pathLst>
                  <a:path w="41" h="58">
                    <a:moveTo>
                      <a:pt x="30" y="24"/>
                    </a:move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6"/>
                      <a:pt x="28" y="58"/>
                      <a:pt x="26" y="58"/>
                    </a:cubicBezTo>
                    <a:cubicBezTo>
                      <a:pt x="24" y="58"/>
                      <a:pt x="22" y="56"/>
                      <a:pt x="22" y="54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6"/>
                      <a:pt x="18" y="58"/>
                      <a:pt x="15" y="58"/>
                    </a:cubicBezTo>
                    <a:cubicBezTo>
                      <a:pt x="13" y="58"/>
                      <a:pt x="11" y="56"/>
                      <a:pt x="11" y="5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3"/>
                      <a:pt x="0" y="10"/>
                      <a:pt x="1" y="9"/>
                    </a:cubicBezTo>
                    <a:cubicBezTo>
                      <a:pt x="2" y="8"/>
                      <a:pt x="5" y="8"/>
                      <a:pt x="6" y="9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8"/>
                      <a:pt x="39" y="8"/>
                      <a:pt x="40" y="9"/>
                    </a:cubicBezTo>
                    <a:cubicBezTo>
                      <a:pt x="41" y="10"/>
                      <a:pt x="41" y="13"/>
                      <a:pt x="40" y="14"/>
                    </a:cubicBezTo>
                    <a:lnTo>
                      <a:pt x="30" y="24"/>
                    </a:lnTo>
                    <a:close/>
                    <a:moveTo>
                      <a:pt x="21" y="16"/>
                    </a:moveTo>
                    <a:cubicBezTo>
                      <a:pt x="16" y="16"/>
                      <a:pt x="13" y="12"/>
                      <a:pt x="13" y="8"/>
                    </a:cubicBezTo>
                    <a:cubicBezTo>
                      <a:pt x="13" y="4"/>
                      <a:pt x="16" y="0"/>
                      <a:pt x="21" y="0"/>
                    </a:cubicBezTo>
                    <a:cubicBezTo>
                      <a:pt x="25" y="0"/>
                      <a:pt x="29" y="4"/>
                      <a:pt x="29" y="8"/>
                    </a:cubicBezTo>
                    <a:cubicBezTo>
                      <a:pt x="29" y="12"/>
                      <a:pt x="25" y="16"/>
                      <a:pt x="21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C163A3-D0C2-EA4D-9666-85968257A4F1}"/>
              </a:ext>
            </a:extLst>
          </p:cNvPr>
          <p:cNvGrpSpPr/>
          <p:nvPr/>
        </p:nvGrpSpPr>
        <p:grpSpPr>
          <a:xfrm>
            <a:off x="908724" y="2949548"/>
            <a:ext cx="919697" cy="864105"/>
            <a:chOff x="908724" y="2949548"/>
            <a:chExt cx="919697" cy="864105"/>
          </a:xfrm>
        </p:grpSpPr>
        <p:sp>
          <p:nvSpPr>
            <p:cNvPr id="28" name="Pentagon 27">
              <a:extLst>
                <a:ext uri="{FF2B5EF4-FFF2-40B4-BE49-F238E27FC236}">
                  <a16:creationId xmlns:a16="http://schemas.microsoft.com/office/drawing/2014/main" id="{3FB7AB90-3786-904F-8712-D2A9EE210F47}"/>
                </a:ext>
              </a:extLst>
            </p:cNvPr>
            <p:cNvSpPr/>
            <p:nvPr/>
          </p:nvSpPr>
          <p:spPr>
            <a:xfrm>
              <a:off x="908724" y="2949548"/>
              <a:ext cx="919697" cy="864105"/>
            </a:xfrm>
            <a:prstGeom prst="homePlate">
              <a:avLst>
                <a:gd name="adj" fmla="val 3573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ECC2D7D-7273-D045-8354-9F9F1F51650B}"/>
                </a:ext>
              </a:extLst>
            </p:cNvPr>
            <p:cNvGrpSpPr/>
            <p:nvPr/>
          </p:nvGrpSpPr>
          <p:grpSpPr>
            <a:xfrm>
              <a:off x="1025062" y="3248653"/>
              <a:ext cx="476791" cy="235986"/>
              <a:chOff x="1092577" y="2889543"/>
              <a:chExt cx="476791" cy="235986"/>
            </a:xfrm>
          </p:grpSpPr>
          <p:sp>
            <p:nvSpPr>
              <p:cNvPr id="39" name="Freeform 51">
                <a:extLst>
                  <a:ext uri="{FF2B5EF4-FFF2-40B4-BE49-F238E27FC236}">
                    <a16:creationId xmlns:a16="http://schemas.microsoft.com/office/drawing/2014/main" id="{A0A25012-D2C2-3648-BCF7-787939603D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180" y="2889543"/>
                <a:ext cx="166188" cy="235277"/>
              </a:xfrm>
              <a:custGeom>
                <a:avLst/>
                <a:gdLst/>
                <a:ahLst/>
                <a:cxnLst>
                  <a:cxn ang="0">
                    <a:pos x="30" y="24"/>
                  </a:cxn>
                  <a:cxn ang="0">
                    <a:pos x="30" y="54"/>
                  </a:cxn>
                  <a:cxn ang="0">
                    <a:pos x="26" y="58"/>
                  </a:cxn>
                  <a:cxn ang="0">
                    <a:pos x="22" y="54"/>
                  </a:cxn>
                  <a:cxn ang="0">
                    <a:pos x="22" y="40"/>
                  </a:cxn>
                  <a:cxn ang="0">
                    <a:pos x="19" y="40"/>
                  </a:cxn>
                  <a:cxn ang="0">
                    <a:pos x="19" y="54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24"/>
                  </a:cxn>
                  <a:cxn ang="0">
                    <a:pos x="1" y="14"/>
                  </a:cxn>
                  <a:cxn ang="0">
                    <a:pos x="1" y="9"/>
                  </a:cxn>
                  <a:cxn ang="0">
                    <a:pos x="6" y="9"/>
                  </a:cxn>
                  <a:cxn ang="0">
                    <a:pos x="14" y="17"/>
                  </a:cxn>
                  <a:cxn ang="0">
                    <a:pos x="27" y="17"/>
                  </a:cxn>
                  <a:cxn ang="0">
                    <a:pos x="35" y="9"/>
                  </a:cxn>
                  <a:cxn ang="0">
                    <a:pos x="40" y="9"/>
                  </a:cxn>
                  <a:cxn ang="0">
                    <a:pos x="40" y="14"/>
                  </a:cxn>
                  <a:cxn ang="0">
                    <a:pos x="30" y="24"/>
                  </a:cxn>
                  <a:cxn ang="0">
                    <a:pos x="21" y="16"/>
                  </a:cxn>
                  <a:cxn ang="0">
                    <a:pos x="13" y="8"/>
                  </a:cxn>
                  <a:cxn ang="0">
                    <a:pos x="21" y="0"/>
                  </a:cxn>
                  <a:cxn ang="0">
                    <a:pos x="29" y="8"/>
                  </a:cxn>
                  <a:cxn ang="0">
                    <a:pos x="21" y="16"/>
                  </a:cxn>
                </a:cxnLst>
                <a:rect l="0" t="0" r="r" b="b"/>
                <a:pathLst>
                  <a:path w="41" h="58">
                    <a:moveTo>
                      <a:pt x="30" y="24"/>
                    </a:move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6"/>
                      <a:pt x="28" y="58"/>
                      <a:pt x="26" y="58"/>
                    </a:cubicBezTo>
                    <a:cubicBezTo>
                      <a:pt x="24" y="58"/>
                      <a:pt x="22" y="56"/>
                      <a:pt x="22" y="54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6"/>
                      <a:pt x="18" y="58"/>
                      <a:pt x="15" y="58"/>
                    </a:cubicBezTo>
                    <a:cubicBezTo>
                      <a:pt x="13" y="58"/>
                      <a:pt x="11" y="56"/>
                      <a:pt x="11" y="5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3"/>
                      <a:pt x="0" y="10"/>
                      <a:pt x="1" y="9"/>
                    </a:cubicBezTo>
                    <a:cubicBezTo>
                      <a:pt x="2" y="8"/>
                      <a:pt x="5" y="8"/>
                      <a:pt x="6" y="9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8"/>
                      <a:pt x="39" y="8"/>
                      <a:pt x="40" y="9"/>
                    </a:cubicBezTo>
                    <a:cubicBezTo>
                      <a:pt x="41" y="10"/>
                      <a:pt x="41" y="13"/>
                      <a:pt x="40" y="14"/>
                    </a:cubicBezTo>
                    <a:lnTo>
                      <a:pt x="30" y="24"/>
                    </a:lnTo>
                    <a:close/>
                    <a:moveTo>
                      <a:pt x="21" y="16"/>
                    </a:moveTo>
                    <a:cubicBezTo>
                      <a:pt x="16" y="16"/>
                      <a:pt x="13" y="12"/>
                      <a:pt x="13" y="8"/>
                    </a:cubicBezTo>
                    <a:cubicBezTo>
                      <a:pt x="13" y="4"/>
                      <a:pt x="16" y="0"/>
                      <a:pt x="21" y="0"/>
                    </a:cubicBezTo>
                    <a:cubicBezTo>
                      <a:pt x="25" y="0"/>
                      <a:pt x="29" y="4"/>
                      <a:pt x="29" y="8"/>
                    </a:cubicBezTo>
                    <a:cubicBezTo>
                      <a:pt x="29" y="12"/>
                      <a:pt x="25" y="16"/>
                      <a:pt x="21" y="16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40" name="Freeform 51">
                <a:extLst>
                  <a:ext uri="{FF2B5EF4-FFF2-40B4-BE49-F238E27FC236}">
                    <a16:creationId xmlns:a16="http://schemas.microsoft.com/office/drawing/2014/main" id="{8A9E6409-2DB3-D841-A89E-31E5688303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7878" y="2889543"/>
                <a:ext cx="166188" cy="235277"/>
              </a:xfrm>
              <a:custGeom>
                <a:avLst/>
                <a:gdLst/>
                <a:ahLst/>
                <a:cxnLst>
                  <a:cxn ang="0">
                    <a:pos x="30" y="24"/>
                  </a:cxn>
                  <a:cxn ang="0">
                    <a:pos x="30" y="54"/>
                  </a:cxn>
                  <a:cxn ang="0">
                    <a:pos x="26" y="58"/>
                  </a:cxn>
                  <a:cxn ang="0">
                    <a:pos x="22" y="54"/>
                  </a:cxn>
                  <a:cxn ang="0">
                    <a:pos x="22" y="40"/>
                  </a:cxn>
                  <a:cxn ang="0">
                    <a:pos x="19" y="40"/>
                  </a:cxn>
                  <a:cxn ang="0">
                    <a:pos x="19" y="54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24"/>
                  </a:cxn>
                  <a:cxn ang="0">
                    <a:pos x="1" y="14"/>
                  </a:cxn>
                  <a:cxn ang="0">
                    <a:pos x="1" y="9"/>
                  </a:cxn>
                  <a:cxn ang="0">
                    <a:pos x="6" y="9"/>
                  </a:cxn>
                  <a:cxn ang="0">
                    <a:pos x="14" y="17"/>
                  </a:cxn>
                  <a:cxn ang="0">
                    <a:pos x="27" y="17"/>
                  </a:cxn>
                  <a:cxn ang="0">
                    <a:pos x="35" y="9"/>
                  </a:cxn>
                  <a:cxn ang="0">
                    <a:pos x="40" y="9"/>
                  </a:cxn>
                  <a:cxn ang="0">
                    <a:pos x="40" y="14"/>
                  </a:cxn>
                  <a:cxn ang="0">
                    <a:pos x="30" y="24"/>
                  </a:cxn>
                  <a:cxn ang="0">
                    <a:pos x="21" y="16"/>
                  </a:cxn>
                  <a:cxn ang="0">
                    <a:pos x="13" y="8"/>
                  </a:cxn>
                  <a:cxn ang="0">
                    <a:pos x="21" y="0"/>
                  </a:cxn>
                  <a:cxn ang="0">
                    <a:pos x="29" y="8"/>
                  </a:cxn>
                  <a:cxn ang="0">
                    <a:pos x="21" y="16"/>
                  </a:cxn>
                </a:cxnLst>
                <a:rect l="0" t="0" r="r" b="b"/>
                <a:pathLst>
                  <a:path w="41" h="58">
                    <a:moveTo>
                      <a:pt x="30" y="24"/>
                    </a:move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6"/>
                      <a:pt x="28" y="58"/>
                      <a:pt x="26" y="58"/>
                    </a:cubicBezTo>
                    <a:cubicBezTo>
                      <a:pt x="24" y="58"/>
                      <a:pt x="22" y="56"/>
                      <a:pt x="22" y="54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6"/>
                      <a:pt x="18" y="58"/>
                      <a:pt x="15" y="58"/>
                    </a:cubicBezTo>
                    <a:cubicBezTo>
                      <a:pt x="13" y="58"/>
                      <a:pt x="11" y="56"/>
                      <a:pt x="11" y="5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3"/>
                      <a:pt x="0" y="10"/>
                      <a:pt x="1" y="9"/>
                    </a:cubicBezTo>
                    <a:cubicBezTo>
                      <a:pt x="2" y="8"/>
                      <a:pt x="5" y="8"/>
                      <a:pt x="6" y="9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8"/>
                      <a:pt x="39" y="8"/>
                      <a:pt x="40" y="9"/>
                    </a:cubicBezTo>
                    <a:cubicBezTo>
                      <a:pt x="41" y="10"/>
                      <a:pt x="41" y="13"/>
                      <a:pt x="40" y="14"/>
                    </a:cubicBezTo>
                    <a:lnTo>
                      <a:pt x="30" y="24"/>
                    </a:lnTo>
                    <a:close/>
                    <a:moveTo>
                      <a:pt x="21" y="16"/>
                    </a:moveTo>
                    <a:cubicBezTo>
                      <a:pt x="16" y="16"/>
                      <a:pt x="13" y="12"/>
                      <a:pt x="13" y="8"/>
                    </a:cubicBezTo>
                    <a:cubicBezTo>
                      <a:pt x="13" y="4"/>
                      <a:pt x="16" y="0"/>
                      <a:pt x="21" y="0"/>
                    </a:cubicBezTo>
                    <a:cubicBezTo>
                      <a:pt x="25" y="0"/>
                      <a:pt x="29" y="4"/>
                      <a:pt x="29" y="8"/>
                    </a:cubicBezTo>
                    <a:cubicBezTo>
                      <a:pt x="29" y="12"/>
                      <a:pt x="25" y="16"/>
                      <a:pt x="21" y="16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41" name="Freeform 51">
                <a:extLst>
                  <a:ext uri="{FF2B5EF4-FFF2-40B4-BE49-F238E27FC236}">
                    <a16:creationId xmlns:a16="http://schemas.microsoft.com/office/drawing/2014/main" id="{7E15F359-88E4-A749-AA75-CC14775853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2577" y="2890252"/>
                <a:ext cx="166188" cy="235277"/>
              </a:xfrm>
              <a:custGeom>
                <a:avLst/>
                <a:gdLst/>
                <a:ahLst/>
                <a:cxnLst>
                  <a:cxn ang="0">
                    <a:pos x="30" y="24"/>
                  </a:cxn>
                  <a:cxn ang="0">
                    <a:pos x="30" y="54"/>
                  </a:cxn>
                  <a:cxn ang="0">
                    <a:pos x="26" y="58"/>
                  </a:cxn>
                  <a:cxn ang="0">
                    <a:pos x="22" y="54"/>
                  </a:cxn>
                  <a:cxn ang="0">
                    <a:pos x="22" y="40"/>
                  </a:cxn>
                  <a:cxn ang="0">
                    <a:pos x="19" y="40"/>
                  </a:cxn>
                  <a:cxn ang="0">
                    <a:pos x="19" y="54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24"/>
                  </a:cxn>
                  <a:cxn ang="0">
                    <a:pos x="1" y="14"/>
                  </a:cxn>
                  <a:cxn ang="0">
                    <a:pos x="1" y="9"/>
                  </a:cxn>
                  <a:cxn ang="0">
                    <a:pos x="6" y="9"/>
                  </a:cxn>
                  <a:cxn ang="0">
                    <a:pos x="14" y="17"/>
                  </a:cxn>
                  <a:cxn ang="0">
                    <a:pos x="27" y="17"/>
                  </a:cxn>
                  <a:cxn ang="0">
                    <a:pos x="35" y="9"/>
                  </a:cxn>
                  <a:cxn ang="0">
                    <a:pos x="40" y="9"/>
                  </a:cxn>
                  <a:cxn ang="0">
                    <a:pos x="40" y="14"/>
                  </a:cxn>
                  <a:cxn ang="0">
                    <a:pos x="30" y="24"/>
                  </a:cxn>
                  <a:cxn ang="0">
                    <a:pos x="21" y="16"/>
                  </a:cxn>
                  <a:cxn ang="0">
                    <a:pos x="13" y="8"/>
                  </a:cxn>
                  <a:cxn ang="0">
                    <a:pos x="21" y="0"/>
                  </a:cxn>
                  <a:cxn ang="0">
                    <a:pos x="29" y="8"/>
                  </a:cxn>
                  <a:cxn ang="0">
                    <a:pos x="21" y="16"/>
                  </a:cxn>
                </a:cxnLst>
                <a:rect l="0" t="0" r="r" b="b"/>
                <a:pathLst>
                  <a:path w="41" h="58">
                    <a:moveTo>
                      <a:pt x="30" y="24"/>
                    </a:move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6"/>
                      <a:pt x="28" y="58"/>
                      <a:pt x="26" y="58"/>
                    </a:cubicBezTo>
                    <a:cubicBezTo>
                      <a:pt x="24" y="58"/>
                      <a:pt x="22" y="56"/>
                      <a:pt x="22" y="54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6"/>
                      <a:pt x="18" y="58"/>
                      <a:pt x="15" y="58"/>
                    </a:cubicBezTo>
                    <a:cubicBezTo>
                      <a:pt x="13" y="58"/>
                      <a:pt x="11" y="56"/>
                      <a:pt x="11" y="5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3"/>
                      <a:pt x="0" y="10"/>
                      <a:pt x="1" y="9"/>
                    </a:cubicBezTo>
                    <a:cubicBezTo>
                      <a:pt x="2" y="8"/>
                      <a:pt x="5" y="8"/>
                      <a:pt x="6" y="9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8"/>
                      <a:pt x="39" y="8"/>
                      <a:pt x="40" y="9"/>
                    </a:cubicBezTo>
                    <a:cubicBezTo>
                      <a:pt x="41" y="10"/>
                      <a:pt x="41" y="13"/>
                      <a:pt x="40" y="14"/>
                    </a:cubicBezTo>
                    <a:lnTo>
                      <a:pt x="30" y="24"/>
                    </a:lnTo>
                    <a:close/>
                    <a:moveTo>
                      <a:pt x="21" y="16"/>
                    </a:moveTo>
                    <a:cubicBezTo>
                      <a:pt x="16" y="16"/>
                      <a:pt x="13" y="12"/>
                      <a:pt x="13" y="8"/>
                    </a:cubicBezTo>
                    <a:cubicBezTo>
                      <a:pt x="13" y="4"/>
                      <a:pt x="16" y="0"/>
                      <a:pt x="21" y="0"/>
                    </a:cubicBezTo>
                    <a:cubicBezTo>
                      <a:pt x="25" y="0"/>
                      <a:pt x="29" y="4"/>
                      <a:pt x="29" y="8"/>
                    </a:cubicBezTo>
                    <a:cubicBezTo>
                      <a:pt x="29" y="12"/>
                      <a:pt x="25" y="16"/>
                      <a:pt x="21" y="16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A5BB03D-7E71-4D4D-B5B2-01479E38F790}"/>
              </a:ext>
            </a:extLst>
          </p:cNvPr>
          <p:cNvSpPr txBox="1">
            <a:spLocks/>
          </p:cNvSpPr>
          <p:nvPr/>
        </p:nvSpPr>
        <p:spPr>
          <a:xfrm>
            <a:off x="4694565" y="3176979"/>
            <a:ext cx="959027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35,185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7D6F195C-FCAE-B54F-BF0A-C2487800F54F}"/>
              </a:ext>
            </a:extLst>
          </p:cNvPr>
          <p:cNvSpPr txBox="1">
            <a:spLocks/>
          </p:cNvSpPr>
          <p:nvPr/>
        </p:nvSpPr>
        <p:spPr>
          <a:xfrm>
            <a:off x="5688233" y="3261990"/>
            <a:ext cx="2133349" cy="2462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residency positions 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47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21" grpId="0" animBg="1"/>
      <p:bldP spid="26" grpId="0"/>
      <p:bldP spid="47" grpId="0"/>
      <p:bldP spid="54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3D5CFA3-333F-174E-9B56-DE9A4D44D47B}"/>
              </a:ext>
            </a:extLst>
          </p:cNvPr>
          <p:cNvSpPr txBox="1">
            <a:spLocks/>
          </p:cNvSpPr>
          <p:nvPr/>
        </p:nvSpPr>
        <p:spPr>
          <a:xfrm>
            <a:off x="1755984" y="1844937"/>
            <a:ext cx="2960398" cy="8309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4000" b="1" dirty="0">
                <a:solidFill>
                  <a:schemeClr val="tx1"/>
                </a:solidFill>
                <a:latin typeface="+mj-lt"/>
              </a:rPr>
              <a:t>55.8%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+mn-lt"/>
              </a:rPr>
              <a:t>Positions filled by U.S. seniors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C98F3F-A2BD-574E-A680-630FB1EB24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3206385"/>
              </p:ext>
            </p:extLst>
          </p:nvPr>
        </p:nvGraphicFramePr>
        <p:xfrm>
          <a:off x="4572000" y="968907"/>
          <a:ext cx="3381823" cy="3560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Freeform 45">
            <a:extLst>
              <a:ext uri="{FF2B5EF4-FFF2-40B4-BE49-F238E27FC236}">
                <a16:creationId xmlns:a16="http://schemas.microsoft.com/office/drawing/2014/main" id="{9D134B8F-9221-0C4F-A6C7-534749E5291E}"/>
              </a:ext>
            </a:extLst>
          </p:cNvPr>
          <p:cNvSpPr>
            <a:spLocks noEditPoints="1"/>
          </p:cNvSpPr>
          <p:nvPr/>
        </p:nvSpPr>
        <p:spPr bwMode="auto">
          <a:xfrm>
            <a:off x="925890" y="1950719"/>
            <a:ext cx="669676" cy="669676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B7A2F02-56DF-E347-89F7-490AF56E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2019 National Match Statistics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5B229F-003A-0347-8744-834FAB442E80}"/>
              </a:ext>
            </a:extLst>
          </p:cNvPr>
          <p:cNvSpPr txBox="1"/>
          <p:nvPr/>
        </p:nvSpPr>
        <p:spPr>
          <a:xfrm>
            <a:off x="2149791" y="2771547"/>
            <a:ext cx="2375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+mn-lt"/>
              </a:rPr>
              <a:t>58.7% in 2018</a:t>
            </a:r>
          </a:p>
        </p:txBody>
      </p:sp>
      <p:sp>
        <p:nvSpPr>
          <p:cNvPr id="16" name="Flowchart: Off-page Connector 67">
            <a:extLst>
              <a:ext uri="{FF2B5EF4-FFF2-40B4-BE49-F238E27FC236}">
                <a16:creationId xmlns:a16="http://schemas.microsoft.com/office/drawing/2014/main" id="{12CE7164-7EBD-D044-919C-31773911FBBE}"/>
              </a:ext>
            </a:extLst>
          </p:cNvPr>
          <p:cNvSpPr/>
          <p:nvPr/>
        </p:nvSpPr>
        <p:spPr>
          <a:xfrm rot="16200000">
            <a:off x="1815551" y="2769178"/>
            <a:ext cx="289360" cy="379120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5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9" grpId="0" uiExpand="1">
        <p:bldSub>
          <a:bldChart bld="category" animBg="0"/>
        </p:bldSub>
      </p:bldGraphic>
      <p:bldP spid="10" grpId="0" animBg="1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simple-light-2">
  <a:themeElements>
    <a:clrScheme name="WSU">
      <a:dk1>
        <a:srgbClr val="005445"/>
      </a:dk1>
      <a:lt1>
        <a:srgbClr val="FFFFFF"/>
      </a:lt1>
      <a:dk2>
        <a:srgbClr val="2D6C5F"/>
      </a:dk2>
      <a:lt2>
        <a:srgbClr val="FFFFFF"/>
      </a:lt2>
      <a:accent1>
        <a:srgbClr val="005445"/>
      </a:accent1>
      <a:accent2>
        <a:srgbClr val="921335"/>
      </a:accent2>
      <a:accent3>
        <a:srgbClr val="008066"/>
      </a:accent3>
      <a:accent4>
        <a:srgbClr val="FFCA64"/>
      </a:accent4>
      <a:accent5>
        <a:srgbClr val="FFE1AA"/>
      </a:accent5>
      <a:accent6>
        <a:srgbClr val="8C825E"/>
      </a:accent6>
      <a:hlink>
        <a:srgbClr val="FFFFFF"/>
      </a:hlink>
      <a:folHlink>
        <a:srgbClr val="59595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16461</TotalTime>
  <Words>1334</Words>
  <Application>Microsoft Macintosh PowerPoint</Application>
  <PresentationFormat>On-screen Show (16:9)</PresentationFormat>
  <Paragraphs>331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FontAwesome</vt:lpstr>
      <vt:lpstr>Wingdings</vt:lpstr>
      <vt:lpstr>simple-light-2</vt:lpstr>
      <vt:lpstr>PowerPoint Presentation</vt:lpstr>
      <vt:lpstr>PowerPoint Presentation</vt:lpstr>
      <vt:lpstr>2019 WSU Match Statistics</vt:lpstr>
      <vt:lpstr>2019 National NRMP Statistics</vt:lpstr>
      <vt:lpstr>2019 WSU SOAP Placements</vt:lpstr>
      <vt:lpstr>2019 WSU Match Statistics</vt:lpstr>
      <vt:lpstr>2019 National Match Statistics</vt:lpstr>
      <vt:lpstr>2019 National Match Statistics</vt:lpstr>
      <vt:lpstr>2019 National Match Statistics</vt:lpstr>
      <vt:lpstr>2019 National Match Statistics</vt:lpstr>
      <vt:lpstr>2019 National Match Statistics by Rank</vt:lpstr>
      <vt:lpstr>2019 WSU Numbers by State</vt:lpstr>
      <vt:lpstr>2019 WSU Numbers by Specialty</vt:lpstr>
      <vt:lpstr>PowerPoint Presentation</vt:lpstr>
      <vt:lpstr>WSU Match Specialties continued</vt:lpstr>
      <vt:lpstr>Added Match Specialties 2019</vt:lpstr>
      <vt:lpstr>2019 WSU Michigan Based Program Placements</vt:lpstr>
      <vt:lpstr>PowerPoint Presentation</vt:lpstr>
      <vt:lpstr>2019 WSU Match Placement by Institution</vt:lpstr>
      <vt:lpstr>2019 WSU Match Placement by Institution</vt:lpstr>
      <vt:lpstr>2019 WSU Match Placement by Institution</vt:lpstr>
      <vt:lpstr>2019 WSU Match Placement by Institution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Fox, Jamie</dc:creator>
  <cp:lastModifiedBy>Kathleen Holbrook</cp:lastModifiedBy>
  <cp:revision>358</cp:revision>
  <cp:lastPrinted>2019-03-15T13:18:21Z</cp:lastPrinted>
  <dcterms:modified xsi:type="dcterms:W3CDTF">2019-03-15T19:08:29Z</dcterms:modified>
</cp:coreProperties>
</file>